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0"/>
  </p:notesMasterIdLst>
  <p:sldIdLst>
    <p:sldId id="256" r:id="rId2"/>
    <p:sldId id="257" r:id="rId3"/>
    <p:sldId id="258" r:id="rId4"/>
    <p:sldId id="259" r:id="rId5"/>
    <p:sldId id="260" r:id="rId6"/>
    <p:sldId id="276"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9" r:id="rId24"/>
    <p:sldId id="283" r:id="rId25"/>
    <p:sldId id="284" r:id="rId26"/>
    <p:sldId id="285" r:id="rId27"/>
    <p:sldId id="287" r:id="rId28"/>
    <p:sldId id="280" r:id="rId29"/>
    <p:sldId id="288" r:id="rId30"/>
    <p:sldId id="376" r:id="rId31"/>
    <p:sldId id="377" r:id="rId32"/>
    <p:sldId id="295" r:id="rId33"/>
    <p:sldId id="290" r:id="rId34"/>
    <p:sldId id="291" r:id="rId35"/>
    <p:sldId id="379" r:id="rId36"/>
    <p:sldId id="378" r:id="rId37"/>
    <p:sldId id="380" r:id="rId38"/>
    <p:sldId id="381" r:id="rId39"/>
    <p:sldId id="382" r:id="rId40"/>
    <p:sldId id="383" r:id="rId41"/>
    <p:sldId id="384" r:id="rId42"/>
    <p:sldId id="385" r:id="rId43"/>
    <p:sldId id="294" r:id="rId44"/>
    <p:sldId id="302" r:id="rId45"/>
    <p:sldId id="300" r:id="rId46"/>
    <p:sldId id="301" r:id="rId47"/>
    <p:sldId id="303" r:id="rId48"/>
    <p:sldId id="304" r:id="rId49"/>
    <p:sldId id="305" r:id="rId50"/>
    <p:sldId id="306" r:id="rId51"/>
    <p:sldId id="307" r:id="rId52"/>
    <p:sldId id="298" r:id="rId53"/>
    <p:sldId id="392" r:id="rId54"/>
    <p:sldId id="297" r:id="rId55"/>
    <p:sldId id="289" r:id="rId56"/>
    <p:sldId id="308" r:id="rId57"/>
    <p:sldId id="309" r:id="rId58"/>
    <p:sldId id="310" r:id="rId59"/>
    <p:sldId id="311" r:id="rId60"/>
    <p:sldId id="312" r:id="rId61"/>
    <p:sldId id="313" r:id="rId62"/>
    <p:sldId id="314" r:id="rId63"/>
    <p:sldId id="296" r:id="rId64"/>
    <p:sldId id="281" r:id="rId65"/>
    <p:sldId id="315" r:id="rId66"/>
    <p:sldId id="316" r:id="rId67"/>
    <p:sldId id="317" r:id="rId68"/>
    <p:sldId id="318" r:id="rId69"/>
    <p:sldId id="319" r:id="rId70"/>
    <p:sldId id="293" r:id="rId71"/>
    <p:sldId id="321" r:id="rId72"/>
    <p:sldId id="322" r:id="rId73"/>
    <p:sldId id="323" r:id="rId74"/>
    <p:sldId id="324" r:id="rId75"/>
    <p:sldId id="325" r:id="rId76"/>
    <p:sldId id="320" r:id="rId77"/>
    <p:sldId id="326" r:id="rId78"/>
    <p:sldId id="327" r:id="rId79"/>
    <p:sldId id="328" r:id="rId80"/>
    <p:sldId id="329" r:id="rId81"/>
    <p:sldId id="330" r:id="rId82"/>
    <p:sldId id="331" r:id="rId83"/>
    <p:sldId id="332" r:id="rId84"/>
    <p:sldId id="292" r:id="rId85"/>
    <p:sldId id="333" r:id="rId86"/>
    <p:sldId id="334" r:id="rId87"/>
    <p:sldId id="370" r:id="rId88"/>
    <p:sldId id="335" r:id="rId89"/>
    <p:sldId id="336" r:id="rId90"/>
    <p:sldId id="337" r:id="rId91"/>
    <p:sldId id="338" r:id="rId92"/>
    <p:sldId id="339" r:id="rId93"/>
    <p:sldId id="340" r:id="rId94"/>
    <p:sldId id="341" r:id="rId95"/>
    <p:sldId id="342" r:id="rId96"/>
    <p:sldId id="343" r:id="rId97"/>
    <p:sldId id="345" r:id="rId98"/>
    <p:sldId id="347" r:id="rId99"/>
    <p:sldId id="346" r:id="rId100"/>
    <p:sldId id="344"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3" r:id="rId116"/>
    <p:sldId id="362" r:id="rId117"/>
    <p:sldId id="364" r:id="rId118"/>
    <p:sldId id="365" r:id="rId119"/>
    <p:sldId id="366" r:id="rId120"/>
    <p:sldId id="367" r:id="rId121"/>
    <p:sldId id="368" r:id="rId122"/>
    <p:sldId id="369" r:id="rId123"/>
    <p:sldId id="371" r:id="rId124"/>
    <p:sldId id="372" r:id="rId125"/>
    <p:sldId id="373" r:id="rId126"/>
    <p:sldId id="374" r:id="rId127"/>
    <p:sldId id="375" r:id="rId128"/>
    <p:sldId id="402" r:id="rId129"/>
    <p:sldId id="401" r:id="rId130"/>
    <p:sldId id="399" r:id="rId131"/>
    <p:sldId id="400" r:id="rId132"/>
    <p:sldId id="398" r:id="rId133"/>
    <p:sldId id="407" r:id="rId134"/>
    <p:sldId id="386" r:id="rId135"/>
    <p:sldId id="387" r:id="rId136"/>
    <p:sldId id="388" r:id="rId137"/>
    <p:sldId id="389" r:id="rId138"/>
    <p:sldId id="391" r:id="rId139"/>
    <p:sldId id="390" r:id="rId140"/>
    <p:sldId id="393" r:id="rId141"/>
    <p:sldId id="404" r:id="rId142"/>
    <p:sldId id="395" r:id="rId143"/>
    <p:sldId id="397" r:id="rId144"/>
    <p:sldId id="394" r:id="rId145"/>
    <p:sldId id="405" r:id="rId146"/>
    <p:sldId id="417" r:id="rId147"/>
    <p:sldId id="406" r:id="rId148"/>
    <p:sldId id="408" r:id="rId149"/>
    <p:sldId id="409" r:id="rId150"/>
    <p:sldId id="410" r:id="rId151"/>
    <p:sldId id="411" r:id="rId152"/>
    <p:sldId id="412" r:id="rId153"/>
    <p:sldId id="414" r:id="rId154"/>
    <p:sldId id="419" r:id="rId155"/>
    <p:sldId id="418" r:id="rId156"/>
    <p:sldId id="413" r:id="rId157"/>
    <p:sldId id="415" r:id="rId158"/>
    <p:sldId id="416" r:id="rId159"/>
  </p:sldIdLst>
  <p:sldSz cx="12192000" cy="6858000"/>
  <p:notesSz cx="9363075" cy="7077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303838" y="0"/>
            <a:ext cx="4057650" cy="354013"/>
          </a:xfrm>
          <a:prstGeom prst="rect">
            <a:avLst/>
          </a:prstGeom>
        </p:spPr>
        <p:txBody>
          <a:bodyPr vert="horz" lIns="91440" tIns="45720" rIns="91440" bIns="45720" rtlCol="0"/>
          <a:lstStyle>
            <a:lvl1pPr algn="r">
              <a:defRPr sz="1200"/>
            </a:lvl1pPr>
          </a:lstStyle>
          <a:p>
            <a:fld id="{AEA4301B-C7E8-45FB-B3B8-96929AA2EBD6}" type="datetimeFigureOut">
              <a:rPr lang="en-US" smtClean="0"/>
              <a:t>2/24/2022</a:t>
            </a:fld>
            <a:endParaRPr lang="en-US"/>
          </a:p>
        </p:txBody>
      </p:sp>
      <p:sp>
        <p:nvSpPr>
          <p:cNvPr id="4" name="Slide Image Placeholder 3"/>
          <p:cNvSpPr>
            <a:spLocks noGrp="1" noRot="1" noChangeAspect="1"/>
          </p:cNvSpPr>
          <p:nvPr>
            <p:ph type="sldImg" idx="2"/>
          </p:nvPr>
        </p:nvSpPr>
        <p:spPr>
          <a:xfrm>
            <a:off x="2557463" y="884238"/>
            <a:ext cx="4248150" cy="23891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6625" y="3405188"/>
            <a:ext cx="7489825" cy="2787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303838" y="6723063"/>
            <a:ext cx="4057650" cy="354012"/>
          </a:xfrm>
          <a:prstGeom prst="rect">
            <a:avLst/>
          </a:prstGeom>
        </p:spPr>
        <p:txBody>
          <a:bodyPr vert="horz" lIns="91440" tIns="45720" rIns="91440" bIns="45720" rtlCol="0" anchor="b"/>
          <a:lstStyle>
            <a:lvl1pPr algn="r">
              <a:defRPr sz="1200"/>
            </a:lvl1pPr>
          </a:lstStyle>
          <a:p>
            <a:fld id="{4CB9ACE1-FA57-44E2-92B6-806611B9BFEB}" type="slidenum">
              <a:rPr lang="en-US" smtClean="0"/>
              <a:t>‹#›</a:t>
            </a:fld>
            <a:endParaRPr lang="en-US"/>
          </a:p>
        </p:txBody>
      </p:sp>
    </p:spTree>
    <p:extLst>
      <p:ext uri="{BB962C8B-B14F-4D97-AF65-F5344CB8AC3E}">
        <p14:creationId xmlns:p14="http://schemas.microsoft.com/office/powerpoint/2010/main" val="40027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44D87F-E20F-4E23-8631-086B430D4E5D}"/>
              </a:ext>
            </a:extLst>
          </p:cNvPr>
          <p:cNvSpPr>
            <a:spLocks noGrp="1"/>
          </p:cNvSpPr>
          <p:nvPr>
            <p:ph type="dt" sz="half" idx="10"/>
          </p:nvPr>
        </p:nvSpPr>
        <p:spPr>
          <a:xfrm>
            <a:off x="838200" y="6356350"/>
            <a:ext cx="2743200" cy="365125"/>
          </a:xfrm>
          <a:prstGeom prst="rect">
            <a:avLst/>
          </a:prstGeom>
        </p:spPr>
        <p:txBody>
          <a:bodyPr/>
          <a:lstStyle/>
          <a:p>
            <a:fld id="{26F05209-288E-457B-BEDD-E517D72139EA}" type="datetime3">
              <a:rPr lang="en-US" smtClean="0"/>
              <a:t>24 February 2022</a:t>
            </a:fld>
            <a:endParaRPr lang="en-IN" dirty="0"/>
          </a:p>
        </p:txBody>
      </p:sp>
      <p:sp>
        <p:nvSpPr>
          <p:cNvPr id="5" name="Footer Placeholder 4">
            <a:extLst>
              <a:ext uri="{FF2B5EF4-FFF2-40B4-BE49-F238E27FC236}">
                <a16:creationId xmlns:a16="http://schemas.microsoft.com/office/drawing/2014/main" id="{8B4A8AFB-7A21-45CD-BE52-66DFFA4BFC13}"/>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B910BC06-56C3-48B0-B4C0-B98DCB8F2B65}"/>
              </a:ext>
            </a:extLst>
          </p:cNvPr>
          <p:cNvSpPr>
            <a:spLocks noGrp="1"/>
          </p:cNvSpPr>
          <p:nvPr>
            <p:ph type="sldNum" sz="quarter" idx="12"/>
          </p:nvPr>
        </p:nvSpPr>
        <p:spPr/>
        <p:txBody>
          <a:bodyPr/>
          <a:lstStyle>
            <a:lvl1pPr>
              <a:defRPr/>
            </a:lvl1pPr>
          </a:lstStyle>
          <a:p>
            <a:fld id="{9622F492-701F-4BDE-AAC6-D7AA2F4C996B}" type="slidenum">
              <a:rPr lang="en-IN" smtClean="0"/>
              <a:pPr/>
              <a:t>‹#›</a:t>
            </a:fld>
            <a:endParaRPr lang="en-IN" dirty="0"/>
          </a:p>
        </p:txBody>
      </p:sp>
    </p:spTree>
    <p:extLst>
      <p:ext uri="{BB962C8B-B14F-4D97-AF65-F5344CB8AC3E}">
        <p14:creationId xmlns:p14="http://schemas.microsoft.com/office/powerpoint/2010/main" val="300734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EB-3F21-46E1-84B2-63018659D2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B23C28-3915-42B2-9F1A-FCA328C6AA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6855CE-02D0-43D2-B5B9-E931740232D6}"/>
              </a:ext>
            </a:extLst>
          </p:cNvPr>
          <p:cNvSpPr>
            <a:spLocks noGrp="1"/>
          </p:cNvSpPr>
          <p:nvPr>
            <p:ph type="dt" sz="half" idx="10"/>
          </p:nvPr>
        </p:nvSpPr>
        <p:spPr>
          <a:xfrm>
            <a:off x="838200" y="6356350"/>
            <a:ext cx="2743200" cy="365125"/>
          </a:xfrm>
          <a:prstGeom prst="rect">
            <a:avLst/>
          </a:prstGeom>
        </p:spPr>
        <p:txBody>
          <a:bodyPr/>
          <a:lstStyle/>
          <a:p>
            <a:fld id="{FF673F6A-FCC5-45C0-ABCA-B042B5FC0CAC}" type="datetime3">
              <a:rPr lang="en-US" smtClean="0"/>
              <a:t>24 February 2022</a:t>
            </a:fld>
            <a:endParaRPr lang="en-IN"/>
          </a:p>
        </p:txBody>
      </p:sp>
      <p:sp>
        <p:nvSpPr>
          <p:cNvPr id="5" name="Footer Placeholder 4">
            <a:extLst>
              <a:ext uri="{FF2B5EF4-FFF2-40B4-BE49-F238E27FC236}">
                <a16:creationId xmlns:a16="http://schemas.microsoft.com/office/drawing/2014/main" id="{873FE4E2-C85A-4BF6-8F7B-F37AA5BD136D}"/>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3739A4E9-1736-4789-9789-0CD86CBD6E42}"/>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92858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30FDAB-EAB5-4804-B519-A5DF8F5F18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715A60-5F99-4D6A-9E25-36994711B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B740D8-1B6E-43F4-AEA9-BB48F09A26AB}"/>
              </a:ext>
            </a:extLst>
          </p:cNvPr>
          <p:cNvSpPr>
            <a:spLocks noGrp="1"/>
          </p:cNvSpPr>
          <p:nvPr>
            <p:ph type="dt" sz="half" idx="10"/>
          </p:nvPr>
        </p:nvSpPr>
        <p:spPr>
          <a:xfrm>
            <a:off x="838200" y="6356350"/>
            <a:ext cx="2743200" cy="365125"/>
          </a:xfrm>
          <a:prstGeom prst="rect">
            <a:avLst/>
          </a:prstGeom>
        </p:spPr>
        <p:txBody>
          <a:bodyPr/>
          <a:lstStyle/>
          <a:p>
            <a:fld id="{9EE5DF84-445C-44CA-BBFD-3AAAF6D76514}" type="datetime3">
              <a:rPr lang="en-US" smtClean="0"/>
              <a:t>24 February 2022</a:t>
            </a:fld>
            <a:endParaRPr lang="en-IN"/>
          </a:p>
        </p:txBody>
      </p:sp>
      <p:sp>
        <p:nvSpPr>
          <p:cNvPr id="5" name="Footer Placeholder 4">
            <a:extLst>
              <a:ext uri="{FF2B5EF4-FFF2-40B4-BE49-F238E27FC236}">
                <a16:creationId xmlns:a16="http://schemas.microsoft.com/office/drawing/2014/main" id="{EA023619-1D2D-41CF-92BF-375DB65DFCCA}"/>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50B6B3C3-5F5F-4161-96E2-40DE74C79D42}"/>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361347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E1AB-FE58-4A6D-8354-4CDBC395FC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AC44CF-3EBC-4A66-BC09-A27988CDF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CF0B83-CCE4-4AC3-9EFA-A6288CFE1531}"/>
              </a:ext>
            </a:extLst>
          </p:cNvPr>
          <p:cNvSpPr>
            <a:spLocks noGrp="1"/>
          </p:cNvSpPr>
          <p:nvPr>
            <p:ph type="dt" sz="half" idx="10"/>
          </p:nvPr>
        </p:nvSpPr>
        <p:spPr>
          <a:xfrm>
            <a:off x="838200" y="6356350"/>
            <a:ext cx="1819542" cy="365125"/>
          </a:xfrm>
          <a:prstGeom prst="rect">
            <a:avLst/>
          </a:prstGeom>
        </p:spPr>
        <p:txBody>
          <a:bodyPr/>
          <a:lstStyle>
            <a:lvl1pPr>
              <a:defRPr sz="1600">
                <a:solidFill>
                  <a:srgbClr val="0070C0"/>
                </a:solidFill>
                <a:latin typeface="Georgia" panose="02040502050405020303" pitchFamily="18" charset="0"/>
              </a:defRPr>
            </a:lvl1pPr>
          </a:lstStyle>
          <a:p>
            <a:fld id="{928AC8D5-3C3A-4DD1-9A1D-ACBC1744A360}" type="datetime3">
              <a:rPr lang="en-US" smtClean="0"/>
              <a:pPr/>
              <a:t>24 February 2022</a:t>
            </a:fld>
            <a:endParaRPr lang="en-IN" dirty="0"/>
          </a:p>
        </p:txBody>
      </p:sp>
      <p:sp>
        <p:nvSpPr>
          <p:cNvPr id="5" name="Footer Placeholder 4">
            <a:extLst>
              <a:ext uri="{FF2B5EF4-FFF2-40B4-BE49-F238E27FC236}">
                <a16:creationId xmlns:a16="http://schemas.microsoft.com/office/drawing/2014/main" id="{670914E0-0B6F-48B1-9F04-1627F8DE57A9}"/>
              </a:ext>
            </a:extLst>
          </p:cNvPr>
          <p:cNvSpPr>
            <a:spLocks noGrp="1"/>
          </p:cNvSpPr>
          <p:nvPr>
            <p:ph type="ftr" sz="quarter" idx="11"/>
          </p:nvPr>
        </p:nvSpPr>
        <p:spPr>
          <a:xfrm>
            <a:off x="3110669" y="6356350"/>
            <a:ext cx="6229883" cy="365125"/>
          </a:xfrm>
          <a:prstGeom prst="rect">
            <a:avLst/>
          </a:prstGeom>
        </p:spPr>
        <p:txBody>
          <a:bodyPr/>
          <a:lstStyle>
            <a:lvl1pPr>
              <a:defRPr b="1">
                <a:solidFill>
                  <a:srgbClr val="0070C0"/>
                </a:solidFill>
                <a:latin typeface="Georgia" panose="02040502050405020303" pitchFamily="18" charset="0"/>
              </a:defRPr>
            </a:lvl1p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D50E5612-A1F4-4D16-8144-27975F62FCFD}"/>
              </a:ext>
            </a:extLst>
          </p:cNvPr>
          <p:cNvSpPr>
            <a:spLocks noGrp="1"/>
          </p:cNvSpPr>
          <p:nvPr>
            <p:ph type="sldNum" sz="quarter" idx="12"/>
          </p:nvPr>
        </p:nvSpPr>
        <p:spPr>
          <a:xfrm>
            <a:off x="10024216" y="6356350"/>
            <a:ext cx="1329583" cy="365125"/>
          </a:xfrm>
        </p:spPr>
        <p:txBody>
          <a:bodyPr/>
          <a:lstStyle>
            <a:lvl1pPr>
              <a:defRPr sz="1600">
                <a:solidFill>
                  <a:srgbClr val="0070C0"/>
                </a:solidFill>
                <a:latin typeface="Georgia" panose="02040502050405020303" pitchFamily="18" charset="0"/>
              </a:defRPr>
            </a:lvl1pPr>
          </a:lstStyle>
          <a:p>
            <a:fld id="{AC787BF1-2FA1-4124-8805-2BBA98F4F809}" type="slidenum">
              <a:rPr lang="en-IN" smtClean="0"/>
              <a:pPr/>
              <a:t>‹#›</a:t>
            </a:fld>
            <a:endParaRPr lang="en-IN"/>
          </a:p>
        </p:txBody>
      </p:sp>
    </p:spTree>
    <p:extLst>
      <p:ext uri="{BB962C8B-B14F-4D97-AF65-F5344CB8AC3E}">
        <p14:creationId xmlns:p14="http://schemas.microsoft.com/office/powerpoint/2010/main" val="198346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861-6C3E-48FC-A6B6-C5754564F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FBE089-4BF2-4408-9B34-33FE4F0E3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E19C9-B1F5-4856-8CE4-00F43A258F11}"/>
              </a:ext>
            </a:extLst>
          </p:cNvPr>
          <p:cNvSpPr>
            <a:spLocks noGrp="1"/>
          </p:cNvSpPr>
          <p:nvPr>
            <p:ph type="dt" sz="half" idx="10"/>
          </p:nvPr>
        </p:nvSpPr>
        <p:spPr>
          <a:xfrm>
            <a:off x="838200" y="6356350"/>
            <a:ext cx="2743200" cy="365125"/>
          </a:xfrm>
          <a:prstGeom prst="rect">
            <a:avLst/>
          </a:prstGeom>
        </p:spPr>
        <p:txBody>
          <a:bodyPr/>
          <a:lstStyle/>
          <a:p>
            <a:fld id="{67C46C10-57CE-4870-9C68-E3C723B659DB}" type="datetime3">
              <a:rPr lang="en-US" smtClean="0"/>
              <a:t>24 February 2022</a:t>
            </a:fld>
            <a:endParaRPr lang="en-IN"/>
          </a:p>
        </p:txBody>
      </p:sp>
      <p:sp>
        <p:nvSpPr>
          <p:cNvPr id="5" name="Footer Placeholder 4">
            <a:extLst>
              <a:ext uri="{FF2B5EF4-FFF2-40B4-BE49-F238E27FC236}">
                <a16:creationId xmlns:a16="http://schemas.microsoft.com/office/drawing/2014/main" id="{7696C273-AF7C-497A-BE85-F400800BEB9B}"/>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B0C9B0B1-4662-4F67-A67F-034BE707CFB7}"/>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128910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6B67-A812-4D85-B37D-77E415BBBA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98A63A-CC87-49EA-ACF7-E9B005F929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740185-F3D1-4B6B-97F2-B7FB906AF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F58ED5-3F2F-4456-985B-67FBB3200E84}"/>
              </a:ext>
            </a:extLst>
          </p:cNvPr>
          <p:cNvSpPr>
            <a:spLocks noGrp="1"/>
          </p:cNvSpPr>
          <p:nvPr>
            <p:ph type="dt" sz="half" idx="10"/>
          </p:nvPr>
        </p:nvSpPr>
        <p:spPr>
          <a:xfrm>
            <a:off x="838200" y="6356350"/>
            <a:ext cx="2743200" cy="365125"/>
          </a:xfrm>
          <a:prstGeom prst="rect">
            <a:avLst/>
          </a:prstGeom>
        </p:spPr>
        <p:txBody>
          <a:bodyPr/>
          <a:lstStyle/>
          <a:p>
            <a:fld id="{B2BA80A0-3602-4EA4-9C1E-653F68A14A78}" type="datetime3">
              <a:rPr lang="en-US" smtClean="0"/>
              <a:t>24 February 2022</a:t>
            </a:fld>
            <a:endParaRPr lang="en-IN"/>
          </a:p>
        </p:txBody>
      </p:sp>
      <p:sp>
        <p:nvSpPr>
          <p:cNvPr id="6" name="Footer Placeholder 5">
            <a:extLst>
              <a:ext uri="{FF2B5EF4-FFF2-40B4-BE49-F238E27FC236}">
                <a16:creationId xmlns:a16="http://schemas.microsoft.com/office/drawing/2014/main" id="{26FE0541-AB95-4374-9037-BB3CFEFCC43D}"/>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4A430B54-14AF-4976-A045-B4753A347128}"/>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274512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FECB-703D-4896-BAD5-CC22297BCF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8A9BF8-7620-420F-8513-09E9E2AEB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17A4D-C502-4854-B287-52AE3E3857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302914-DA94-4B38-B5CD-F91ED35871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1B07B3-B9B6-4EC6-BFE9-1D728A94E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8F12CD-C3E9-4723-8258-2C38423956F2}"/>
              </a:ext>
            </a:extLst>
          </p:cNvPr>
          <p:cNvSpPr>
            <a:spLocks noGrp="1"/>
          </p:cNvSpPr>
          <p:nvPr>
            <p:ph type="dt" sz="half" idx="10"/>
          </p:nvPr>
        </p:nvSpPr>
        <p:spPr>
          <a:xfrm>
            <a:off x="838200" y="6356350"/>
            <a:ext cx="2743200" cy="365125"/>
          </a:xfrm>
          <a:prstGeom prst="rect">
            <a:avLst/>
          </a:prstGeom>
        </p:spPr>
        <p:txBody>
          <a:bodyPr/>
          <a:lstStyle/>
          <a:p>
            <a:fld id="{B7D9F849-5A27-4F38-A481-503359A964FF}" type="datetime3">
              <a:rPr lang="en-US" smtClean="0"/>
              <a:t>24 February 2022</a:t>
            </a:fld>
            <a:endParaRPr lang="en-IN"/>
          </a:p>
        </p:txBody>
      </p:sp>
      <p:sp>
        <p:nvSpPr>
          <p:cNvPr id="8" name="Footer Placeholder 7">
            <a:extLst>
              <a:ext uri="{FF2B5EF4-FFF2-40B4-BE49-F238E27FC236}">
                <a16:creationId xmlns:a16="http://schemas.microsoft.com/office/drawing/2014/main" id="{55A90F9B-1742-4F54-BD17-57F7A4619095}"/>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9" name="Slide Number Placeholder 8">
            <a:extLst>
              <a:ext uri="{FF2B5EF4-FFF2-40B4-BE49-F238E27FC236}">
                <a16:creationId xmlns:a16="http://schemas.microsoft.com/office/drawing/2014/main" id="{7BCFBC34-F275-437E-9CDD-DB40B7CB32E9}"/>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339292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2DABE30-92D6-424F-8699-37147514C5F8}"/>
              </a:ext>
            </a:extLst>
          </p:cNvPr>
          <p:cNvSpPr>
            <a:spLocks noGrp="1"/>
          </p:cNvSpPr>
          <p:nvPr>
            <p:ph type="dt" sz="half" idx="10"/>
          </p:nvPr>
        </p:nvSpPr>
        <p:spPr>
          <a:xfrm>
            <a:off x="838200" y="6356350"/>
            <a:ext cx="2743200" cy="365125"/>
          </a:xfrm>
          <a:prstGeom prst="rect">
            <a:avLst/>
          </a:prstGeom>
        </p:spPr>
        <p:txBody>
          <a:bodyPr/>
          <a:lstStyle/>
          <a:p>
            <a:fld id="{82EC8477-DAC4-4734-88B0-C628C3D2DB4A}" type="datetime3">
              <a:rPr lang="en-US" smtClean="0"/>
              <a:t>24 February 2022</a:t>
            </a:fld>
            <a:endParaRPr lang="en-IN"/>
          </a:p>
        </p:txBody>
      </p:sp>
      <p:sp>
        <p:nvSpPr>
          <p:cNvPr id="4" name="Footer Placeholder 3">
            <a:extLst>
              <a:ext uri="{FF2B5EF4-FFF2-40B4-BE49-F238E27FC236}">
                <a16:creationId xmlns:a16="http://schemas.microsoft.com/office/drawing/2014/main" id="{61F37EB2-0C77-4A4E-8A1D-3760B659D5B0}"/>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5" name="Slide Number Placeholder 4">
            <a:extLst>
              <a:ext uri="{FF2B5EF4-FFF2-40B4-BE49-F238E27FC236}">
                <a16:creationId xmlns:a16="http://schemas.microsoft.com/office/drawing/2014/main" id="{83A558DB-C9A2-48B1-ABFA-1E1A5AE3AC74}"/>
              </a:ext>
            </a:extLst>
          </p:cNvPr>
          <p:cNvSpPr>
            <a:spLocks noGrp="1"/>
          </p:cNvSpPr>
          <p:nvPr>
            <p:ph type="sldNum" sz="quarter" idx="12"/>
          </p:nvPr>
        </p:nvSpPr>
        <p:spPr/>
        <p:txBody>
          <a:bodyPr/>
          <a:lstStyle/>
          <a:p>
            <a:fld id="{AC787BF1-2FA1-4124-8805-2BBA98F4F809}" type="slidenum">
              <a:rPr lang="en-IN" smtClean="0"/>
              <a:t>‹#›</a:t>
            </a:fld>
            <a:endParaRPr lang="en-IN"/>
          </a:p>
        </p:txBody>
      </p:sp>
      <p:pic>
        <p:nvPicPr>
          <p:cNvPr id="1028" name="Picture 4" descr="JIS University">
            <a:extLst>
              <a:ext uri="{FF2B5EF4-FFF2-40B4-BE49-F238E27FC236}">
                <a16:creationId xmlns:a16="http://schemas.microsoft.com/office/drawing/2014/main" id="{50C27558-EB13-4E6B-934A-C5FFEAB2E0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012" y="136525"/>
            <a:ext cx="7143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7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4D44EB-72AB-4041-B8EA-4DC6A06562A5}"/>
              </a:ext>
            </a:extLst>
          </p:cNvPr>
          <p:cNvSpPr>
            <a:spLocks noGrp="1"/>
          </p:cNvSpPr>
          <p:nvPr>
            <p:ph type="dt" sz="half" idx="10"/>
          </p:nvPr>
        </p:nvSpPr>
        <p:spPr>
          <a:xfrm>
            <a:off x="838200" y="6356350"/>
            <a:ext cx="2743200" cy="365125"/>
          </a:xfrm>
          <a:prstGeom prst="rect">
            <a:avLst/>
          </a:prstGeom>
        </p:spPr>
        <p:txBody>
          <a:bodyPr/>
          <a:lstStyle/>
          <a:p>
            <a:fld id="{F4B92DB9-D55D-4E98-A2C4-1E50944622F8}" type="datetime3">
              <a:rPr lang="en-US" smtClean="0"/>
              <a:t>24 February 2022</a:t>
            </a:fld>
            <a:endParaRPr lang="en-IN"/>
          </a:p>
        </p:txBody>
      </p:sp>
      <p:sp>
        <p:nvSpPr>
          <p:cNvPr id="3" name="Footer Placeholder 2">
            <a:extLst>
              <a:ext uri="{FF2B5EF4-FFF2-40B4-BE49-F238E27FC236}">
                <a16:creationId xmlns:a16="http://schemas.microsoft.com/office/drawing/2014/main" id="{1BC22241-FBEA-4D45-AFE8-9F7227B8CC70}"/>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4" name="Slide Number Placeholder 3">
            <a:extLst>
              <a:ext uri="{FF2B5EF4-FFF2-40B4-BE49-F238E27FC236}">
                <a16:creationId xmlns:a16="http://schemas.microsoft.com/office/drawing/2014/main" id="{B31016F2-3B44-4753-8FE7-1D31C70E2AE9}"/>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245452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E69E-A2EE-4F06-B5B5-73B84910F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C683F1-7DC1-4D41-933A-A4CCFD9FC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48D36E-F77D-4C64-8A4D-0AF69058E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E06A8-78E2-4601-ACBB-6E8A0CA70721}"/>
              </a:ext>
            </a:extLst>
          </p:cNvPr>
          <p:cNvSpPr>
            <a:spLocks noGrp="1"/>
          </p:cNvSpPr>
          <p:nvPr>
            <p:ph type="dt" sz="half" idx="10"/>
          </p:nvPr>
        </p:nvSpPr>
        <p:spPr>
          <a:xfrm>
            <a:off x="838200" y="6356350"/>
            <a:ext cx="2743200" cy="365125"/>
          </a:xfrm>
          <a:prstGeom prst="rect">
            <a:avLst/>
          </a:prstGeom>
        </p:spPr>
        <p:txBody>
          <a:bodyPr/>
          <a:lstStyle/>
          <a:p>
            <a:fld id="{2C5CE291-19E6-4253-BE98-6103196289E6}" type="datetime3">
              <a:rPr lang="en-US" smtClean="0"/>
              <a:t>24 February 2022</a:t>
            </a:fld>
            <a:endParaRPr lang="en-IN"/>
          </a:p>
        </p:txBody>
      </p:sp>
      <p:sp>
        <p:nvSpPr>
          <p:cNvPr id="6" name="Footer Placeholder 5">
            <a:extLst>
              <a:ext uri="{FF2B5EF4-FFF2-40B4-BE49-F238E27FC236}">
                <a16:creationId xmlns:a16="http://schemas.microsoft.com/office/drawing/2014/main" id="{2037BE7A-03D2-46C9-A26A-6F0179E5DBD8}"/>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22336462-EF40-493C-919E-18054CE9CF50}"/>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61756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C074-831C-403F-A320-1E349375A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25A8FC-A389-40F4-9136-ED3A7E650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612F3C-9340-4446-BC4C-BDA8E4F88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02539-28BC-4817-8503-552359C42CB3}"/>
              </a:ext>
            </a:extLst>
          </p:cNvPr>
          <p:cNvSpPr>
            <a:spLocks noGrp="1"/>
          </p:cNvSpPr>
          <p:nvPr>
            <p:ph type="dt" sz="half" idx="10"/>
          </p:nvPr>
        </p:nvSpPr>
        <p:spPr>
          <a:xfrm>
            <a:off x="838200" y="6356350"/>
            <a:ext cx="2743200" cy="365125"/>
          </a:xfrm>
          <a:prstGeom prst="rect">
            <a:avLst/>
          </a:prstGeom>
        </p:spPr>
        <p:txBody>
          <a:bodyPr/>
          <a:lstStyle/>
          <a:p>
            <a:fld id="{1FC2DFBA-F5DB-4555-AB23-456CC029E5A0}" type="datetime3">
              <a:rPr lang="en-US" smtClean="0"/>
              <a:t>24 February 2022</a:t>
            </a:fld>
            <a:endParaRPr lang="en-IN"/>
          </a:p>
        </p:txBody>
      </p:sp>
      <p:sp>
        <p:nvSpPr>
          <p:cNvPr id="6" name="Footer Placeholder 5">
            <a:extLst>
              <a:ext uri="{FF2B5EF4-FFF2-40B4-BE49-F238E27FC236}">
                <a16:creationId xmlns:a16="http://schemas.microsoft.com/office/drawing/2014/main" id="{DB13D67F-89E3-4597-B643-80D3AADB863E}"/>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51D69537-99CD-4569-95FF-65678B7E86BF}"/>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424593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8D288-B32D-4419-98C3-0DCC5E3601A6}"/>
              </a:ext>
            </a:extLst>
          </p:cNvPr>
          <p:cNvSpPr>
            <a:spLocks noGrp="1"/>
          </p:cNvSpPr>
          <p:nvPr>
            <p:ph type="title"/>
          </p:nvPr>
        </p:nvSpPr>
        <p:spPr>
          <a:xfrm>
            <a:off x="3581400" y="365125"/>
            <a:ext cx="7772399" cy="782031"/>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56667CE1-718D-42B4-9FD7-3F3FBAB06A57}"/>
              </a:ext>
            </a:extLst>
          </p:cNvPr>
          <p:cNvSpPr>
            <a:spLocks noGrp="1"/>
          </p:cNvSpPr>
          <p:nvPr>
            <p:ph type="body" idx="1"/>
          </p:nvPr>
        </p:nvSpPr>
        <p:spPr>
          <a:xfrm>
            <a:off x="838200" y="1280160"/>
            <a:ext cx="10515600" cy="4896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E48CF15C-8037-4413-A835-C9C84D0FA9B4}"/>
              </a:ext>
            </a:extLst>
          </p:cNvPr>
          <p:cNvSpPr>
            <a:spLocks noGrp="1"/>
          </p:cNvSpPr>
          <p:nvPr>
            <p:ph type="sldNum" sz="quarter" idx="4"/>
          </p:nvPr>
        </p:nvSpPr>
        <p:spPr>
          <a:xfrm>
            <a:off x="10280590" y="6356350"/>
            <a:ext cx="1073209" cy="365125"/>
          </a:xfrm>
          <a:prstGeom prst="rect">
            <a:avLst/>
          </a:prstGeom>
        </p:spPr>
        <p:txBody>
          <a:bodyPr vert="horz" lIns="91440" tIns="45720" rIns="91440" bIns="45720" rtlCol="0" anchor="ctr"/>
          <a:lstStyle>
            <a:lvl1pPr algn="r">
              <a:defRPr sz="1600">
                <a:solidFill>
                  <a:srgbClr val="0070C0"/>
                </a:solidFill>
                <a:latin typeface="Georgia" panose="02040502050405020303" pitchFamily="18" charset="0"/>
              </a:defRPr>
            </a:lvl1pPr>
          </a:lstStyle>
          <a:p>
            <a:fld id="{AC787BF1-2FA1-4124-8805-2BBA98F4F809}" type="slidenum">
              <a:rPr lang="en-IN" smtClean="0"/>
              <a:pPr/>
              <a:t>‹#›</a:t>
            </a:fld>
            <a:endParaRPr lang="en-IN" dirty="0"/>
          </a:p>
        </p:txBody>
      </p:sp>
      <p:pic>
        <p:nvPicPr>
          <p:cNvPr id="8" name="Picture 7">
            <a:extLst>
              <a:ext uri="{FF2B5EF4-FFF2-40B4-BE49-F238E27FC236}">
                <a16:creationId xmlns:a16="http://schemas.microsoft.com/office/drawing/2014/main" id="{CE501AFB-5730-435F-85BC-70A1188B0CA1}"/>
              </a:ext>
            </a:extLst>
          </p:cNvPr>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01459" y="331488"/>
            <a:ext cx="714375" cy="68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SurTech - Home | Facebook">
            <a:extLst>
              <a:ext uri="{FF2B5EF4-FFF2-40B4-BE49-F238E27FC236}">
                <a16:creationId xmlns:a16="http://schemas.microsoft.com/office/drawing/2014/main" id="{BAC14267-2298-47DA-8696-B5CC5F9502B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3793" y="243107"/>
            <a:ext cx="857666" cy="85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8376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blons.com/researcher/AAH-3588-2019/" TargetMode="External"/><Relationship Id="rId2" Type="http://schemas.openxmlformats.org/officeDocument/2006/relationships/hyperlink" Target="https://orcid.org/0000-0002-1945-4104?lang=en" TargetMode="External"/><Relationship Id="rId1" Type="http://schemas.openxmlformats.org/officeDocument/2006/relationships/slideLayout" Target="../slideLayouts/slideLayout2.xml"/><Relationship Id="rId5" Type="http://schemas.openxmlformats.org/officeDocument/2006/relationships/hyperlink" Target="mailto:saradindu.panda@nit.ac.in" TargetMode="External"/><Relationship Id="rId4" Type="http://schemas.openxmlformats.org/officeDocument/2006/relationships/hyperlink" Target="mailto:dean_rnd.nit@jisgroup.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file:///G:\Attainment%20Calculation\MPU\mpu.xlsx"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hyperlink" Target="file:///G:\Attainment%20Calculation\MPU\mpu.xlsx"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file:///G:\Attainment%20Calculation\MPU\mpu.xlsx"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441894" y="315986"/>
            <a:ext cx="8911905" cy="3028707"/>
          </a:xfrm>
        </p:spPr>
        <p:txBody>
          <a:bodyPr>
            <a:normAutofit fontScale="90000"/>
          </a:bodyPr>
          <a:lstStyle/>
          <a:p>
            <a:r>
              <a:rPr lang="en-US" dirty="0">
                <a:latin typeface="Georgia Pro" panose="020B0604020202020204" pitchFamily="18" charset="0"/>
              </a:rPr>
              <a:t>PEO, PO, PSO,CO &amp; Their Mapping for Out Come Based Education &amp; Attainment Calculation</a:t>
            </a:r>
            <a:endParaRPr lang="en-IN" dirty="0">
              <a:latin typeface="Georgia Pro" panose="020B06040202020202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3053593" y="3623417"/>
            <a:ext cx="7723464" cy="2693492"/>
          </a:xfrm>
        </p:spPr>
        <p:txBody>
          <a:bodyPr>
            <a:normAutofit fontScale="55000" lnSpcReduction="20000"/>
          </a:bodyPr>
          <a:lstStyle/>
          <a:p>
            <a:pPr algn="ctr"/>
            <a:r>
              <a:rPr lang="en-US" sz="4400" b="1" dirty="0">
                <a:solidFill>
                  <a:srgbClr val="00B050"/>
                </a:solidFill>
                <a:latin typeface="Bookman Old Style" panose="02050604050505020204" pitchFamily="18" charset="0"/>
              </a:rPr>
              <a:t>Prof. (Dr.) Saradindu Panda, </a:t>
            </a:r>
          </a:p>
          <a:p>
            <a:pPr algn="ctr"/>
            <a:r>
              <a:rPr lang="en-US" sz="4400" b="1" dirty="0">
                <a:solidFill>
                  <a:srgbClr val="7030A0"/>
                </a:solidFill>
                <a:latin typeface="Bookman Old Style" panose="02050604050505020204" pitchFamily="18" charset="0"/>
              </a:rPr>
              <a:t>Principal, SurTech</a:t>
            </a:r>
          </a:p>
          <a:p>
            <a:pPr algn="ctr"/>
            <a:r>
              <a:rPr lang="en-US" b="1" dirty="0">
                <a:latin typeface="Bookman Old Style" panose="02050604050505020204" pitchFamily="18" charset="0"/>
              </a:rPr>
              <a:t>PhD (Tech-NIT, Durgapur), M.Tech (JU), BE (BU)</a:t>
            </a:r>
          </a:p>
          <a:p>
            <a:pPr algn="ctr"/>
            <a:r>
              <a:rPr lang="en-US" b="1" dirty="0">
                <a:latin typeface="Bookman Old Style" panose="02050604050505020204" pitchFamily="18" charset="0"/>
              </a:rPr>
              <a:t>Chairman, IEEE CASS Kolkata Section</a:t>
            </a:r>
          </a:p>
          <a:p>
            <a:pPr algn="ctr"/>
            <a:r>
              <a:rPr lang="en-US" b="1" dirty="0">
                <a:latin typeface="Bookman Old Style" panose="02050604050505020204" pitchFamily="18" charset="0"/>
              </a:rPr>
              <a:t>MIEEE (CASS &amp; EDS Chapter), MIET, MIEI, MCSTA, MIRED, MIAE</a:t>
            </a:r>
          </a:p>
          <a:p>
            <a:pPr algn="ctr"/>
            <a:r>
              <a:rPr lang="en-US" b="1" dirty="0">
                <a:latin typeface="Bookman Old Style" panose="02050604050505020204" pitchFamily="18" charset="0"/>
              </a:rPr>
              <a:t>ORCID ID: </a:t>
            </a:r>
            <a:r>
              <a:rPr lang="en-US" b="1" dirty="0">
                <a:latin typeface="Bookman Old Style" panose="02050604050505020204" pitchFamily="18" charset="0"/>
                <a:hlinkClick r:id="rId2"/>
              </a:rPr>
              <a:t>0000-0002-1945-4104</a:t>
            </a:r>
            <a:endParaRPr lang="en-US" b="1" dirty="0">
              <a:latin typeface="Bookman Old Style" panose="02050604050505020204" pitchFamily="18" charset="0"/>
            </a:endParaRPr>
          </a:p>
          <a:p>
            <a:pPr algn="ctr"/>
            <a:r>
              <a:rPr lang="en-US" b="1" dirty="0">
                <a:latin typeface="Bookman Old Style" panose="02050604050505020204" pitchFamily="18" charset="0"/>
              </a:rPr>
              <a:t>Web of Science Researcher ID: </a:t>
            </a:r>
            <a:r>
              <a:rPr lang="en-US" b="1" dirty="0">
                <a:latin typeface="Bookman Old Style" panose="02050604050505020204" pitchFamily="18" charset="0"/>
                <a:hlinkClick r:id="rId3" tooltip="Copy and share this profile's URL"/>
              </a:rPr>
              <a:t>AAH-3588-2019</a:t>
            </a:r>
            <a:endParaRPr lang="en-US" b="1" dirty="0">
              <a:latin typeface="Bookman Old Style" panose="02050604050505020204" pitchFamily="18" charset="0"/>
            </a:endParaRPr>
          </a:p>
          <a:p>
            <a:pPr algn="ctr"/>
            <a:r>
              <a:rPr lang="en-US" b="1" dirty="0">
                <a:latin typeface="Bookman Old Style" panose="02050604050505020204" pitchFamily="18" charset="0"/>
              </a:rPr>
              <a:t>Email: </a:t>
            </a:r>
            <a:r>
              <a:rPr lang="en-US" b="1" dirty="0">
                <a:latin typeface="Bookman Old Style" panose="02050604050505020204" pitchFamily="18" charset="0"/>
                <a:hlinkClick r:id="rId4"/>
              </a:rPr>
              <a:t>principal_dsdec@jisgroup.org</a:t>
            </a:r>
            <a:r>
              <a:rPr lang="en-US" b="1" dirty="0">
                <a:latin typeface="Bookman Old Style" panose="02050604050505020204" pitchFamily="18" charset="0"/>
              </a:rPr>
              <a:t>, </a:t>
            </a:r>
            <a:r>
              <a:rPr lang="en-US" b="1" dirty="0">
                <a:latin typeface="Bookman Old Style" panose="02050604050505020204" pitchFamily="18" charset="0"/>
                <a:hlinkClick r:id="rId5"/>
              </a:rPr>
              <a:t>saradindu.panda@nit.ac.in</a:t>
            </a:r>
            <a:endParaRPr lang="en-US" b="1" dirty="0">
              <a:latin typeface="Bookman Old Style" panose="02050604050505020204" pitchFamily="18" charset="0"/>
            </a:endParaRPr>
          </a:p>
          <a:p>
            <a:pPr algn="ctr"/>
            <a:r>
              <a:rPr lang="en-US" b="1" dirty="0">
                <a:latin typeface="Bookman Old Style" panose="02050604050505020204" pitchFamily="18" charset="0"/>
              </a:rPr>
              <a:t>Mob No-9051820335</a:t>
            </a:r>
            <a:endParaRPr lang="en-US" sz="4000" b="1" dirty="0">
              <a:solidFill>
                <a:srgbClr val="FF0000"/>
              </a:solidFill>
              <a:latin typeface="Bookman Old Style" panose="02050604050505020204" pitchFamily="18" charset="0"/>
            </a:endParaRPr>
          </a:p>
          <a:p>
            <a:endParaRPr lang="en-IN" dirty="0"/>
          </a:p>
        </p:txBody>
      </p:sp>
      <p:sp>
        <p:nvSpPr>
          <p:cNvPr id="4" name="Date Placeholder 3">
            <a:extLst>
              <a:ext uri="{FF2B5EF4-FFF2-40B4-BE49-F238E27FC236}">
                <a16:creationId xmlns:a16="http://schemas.microsoft.com/office/drawing/2014/main" id="{CF9FEE32-5927-41F7-B2E1-F7E2A307B019}"/>
              </a:ext>
            </a:extLst>
          </p:cNvPr>
          <p:cNvSpPr>
            <a:spLocks noGrp="1"/>
          </p:cNvSpPr>
          <p:nvPr>
            <p:ph type="dt" sz="half" idx="10"/>
          </p:nvPr>
        </p:nvSpPr>
        <p:spPr/>
        <p:txBody>
          <a:bodyPr/>
          <a:lstStyle/>
          <a:p>
            <a:fld id="{163B9264-CCBA-47D3-88D4-A592F97C2D86}" type="datetime3">
              <a:rPr lang="en-US" smtClean="0"/>
              <a:t>24 February 2022</a:t>
            </a:fld>
            <a:endParaRPr lang="en-IN" dirty="0"/>
          </a:p>
        </p:txBody>
      </p:sp>
      <p:sp>
        <p:nvSpPr>
          <p:cNvPr id="6" name="Slide Number Placeholder 5">
            <a:extLst>
              <a:ext uri="{FF2B5EF4-FFF2-40B4-BE49-F238E27FC236}">
                <a16:creationId xmlns:a16="http://schemas.microsoft.com/office/drawing/2014/main" id="{2BFCF212-111A-4EAA-8A1B-63E89CBFCBE8}"/>
              </a:ext>
            </a:extLst>
          </p:cNvPr>
          <p:cNvSpPr>
            <a:spLocks noGrp="1"/>
          </p:cNvSpPr>
          <p:nvPr>
            <p:ph type="sldNum" sz="quarter" idx="12"/>
          </p:nvPr>
        </p:nvSpPr>
        <p:spPr/>
        <p:txBody>
          <a:bodyPr/>
          <a:lstStyle/>
          <a:p>
            <a:fld id="{AC787BF1-2FA1-4124-8805-2BBA98F4F809}" type="slidenum">
              <a:rPr lang="en-IN" smtClean="0"/>
              <a:t>1</a:t>
            </a:fld>
            <a:endParaRPr lang="en-IN"/>
          </a:p>
        </p:txBody>
      </p:sp>
    </p:spTree>
    <p:extLst>
      <p:ext uri="{BB962C8B-B14F-4D97-AF65-F5344CB8AC3E}">
        <p14:creationId xmlns:p14="http://schemas.microsoft.com/office/powerpoint/2010/main" val="1343415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563514"/>
            <a:ext cx="10961614" cy="4250056"/>
          </a:xfrm>
        </p:spPr>
        <p:txBody>
          <a:bodyPr>
            <a:no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Adopting the characteristics of technical excellence through the systematically organized pedagogical practices in equipping the students with knowledge and practice for competing in the global competitive environment.</a:t>
            </a:r>
          </a:p>
          <a:p>
            <a:pPr algn="just"/>
            <a:endParaRPr lang="en-IN" sz="2200" dirty="0">
              <a:solidFill>
                <a:srgbClr val="212529"/>
              </a:solidFill>
              <a:latin typeface="Georgia Pro" panose="02040502050405020303" pitchFamily="18" charset="0"/>
            </a:endParaRPr>
          </a:p>
          <a:p>
            <a:pPr algn="just"/>
            <a:r>
              <a:rPr lang="en-IN" sz="2200" dirty="0">
                <a:solidFill>
                  <a:srgbClr val="212529"/>
                </a:solidFill>
                <a:latin typeface="Georgia Pro" panose="02040502050405020303" pitchFamily="18" charset="0"/>
              </a:rPr>
              <a:t>Motivating students to develop professional, ethical attitude, team building skills and multi-disciplinary approach to demonstrate the ideal behavioural qualities while leading the team for deriving maximum productivity.</a:t>
            </a:r>
          </a:p>
          <a:p>
            <a:pPr algn="just"/>
            <a:endParaRPr lang="en-IN" sz="2200" dirty="0">
              <a:solidFill>
                <a:srgbClr val="212529"/>
              </a:solidFill>
              <a:latin typeface="Georgia Pro" panose="02040502050405020303" pitchFamily="18" charset="0"/>
            </a:endParaRPr>
          </a:p>
          <a:p>
            <a:pPr algn="just"/>
            <a:r>
              <a:rPr lang="en-IN" sz="2200" dirty="0">
                <a:solidFill>
                  <a:srgbClr val="212529"/>
                </a:solidFill>
                <a:latin typeface="Georgia Pro" panose="02040502050405020303" pitchFamily="18" charset="0"/>
              </a:rPr>
              <a:t>Developing consciousness in the issue of social concerns and enabling students to upgrade their personality and experience through community services to have a meaningful linkage between the Institution and Society.</a:t>
            </a:r>
          </a:p>
          <a:p>
            <a:pPr algn="just"/>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 Examples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588717B-9CD3-452D-8685-EA7C8B53C6F2}"/>
              </a:ext>
            </a:extLst>
          </p:cNvPr>
          <p:cNvSpPr>
            <a:spLocks noGrp="1"/>
          </p:cNvSpPr>
          <p:nvPr>
            <p:ph type="dt" sz="half" idx="10"/>
          </p:nvPr>
        </p:nvSpPr>
        <p:spPr/>
        <p:txBody>
          <a:bodyPr/>
          <a:lstStyle/>
          <a:p>
            <a:fld id="{F2518513-6DF8-45B6-B1D2-0596D6660F7D}" type="datetime3">
              <a:rPr lang="en-US" smtClean="0"/>
              <a:t>24 February 2022</a:t>
            </a:fld>
            <a:endParaRPr lang="en-IN" dirty="0"/>
          </a:p>
        </p:txBody>
      </p:sp>
      <p:sp>
        <p:nvSpPr>
          <p:cNvPr id="5" name="Footer Placeholder 4">
            <a:extLst>
              <a:ext uri="{FF2B5EF4-FFF2-40B4-BE49-F238E27FC236}">
                <a16:creationId xmlns:a16="http://schemas.microsoft.com/office/drawing/2014/main" id="{D946AA26-E17B-4310-976C-7E24C2B112B9}"/>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7874EA58-A54D-45DC-AE1B-3956F7ADC1AB}"/>
              </a:ext>
            </a:extLst>
          </p:cNvPr>
          <p:cNvSpPr>
            <a:spLocks noGrp="1"/>
          </p:cNvSpPr>
          <p:nvPr>
            <p:ph type="sldNum" sz="quarter" idx="12"/>
          </p:nvPr>
        </p:nvSpPr>
        <p:spPr/>
        <p:txBody>
          <a:bodyPr/>
          <a:lstStyle/>
          <a:p>
            <a:fld id="{AC787BF1-2FA1-4124-8805-2BBA98F4F809}" type="slidenum">
              <a:rPr lang="en-IN" smtClean="0"/>
              <a:t>10</a:t>
            </a:fld>
            <a:endParaRPr lang="en-IN"/>
          </a:p>
        </p:txBody>
      </p:sp>
    </p:spTree>
    <p:extLst>
      <p:ext uri="{BB962C8B-B14F-4D97-AF65-F5344CB8AC3E}">
        <p14:creationId xmlns:p14="http://schemas.microsoft.com/office/powerpoint/2010/main" val="10978912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C235FC2-534B-4073-B45C-B9ADDAF1D320}"/>
              </a:ext>
            </a:extLst>
          </p:cNvPr>
          <p:cNvSpPr txBox="1"/>
          <p:nvPr/>
        </p:nvSpPr>
        <p:spPr>
          <a:xfrm>
            <a:off x="667973" y="1331559"/>
            <a:ext cx="10728107" cy="2990178"/>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The first thing that we do we classify the POs into two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A: Disciplinary outcomes: 5 numbers of POs [PO1-PO5]</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B: Generic Outcomes or professional outcomes:</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numbers of POs [PO6-PO12]</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3 POs- Complex Engineering Problem (PO1, PO2 &amp; PO3),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 POs-Complex Engineering activities (PO4 &amp; PO5)</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 POs- Contextual Knowledge, (PO6, PO7)</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A34D52C-4F13-42B8-8DAD-D90572392964}"/>
              </a:ext>
            </a:extLst>
          </p:cNvPr>
          <p:cNvSpPr>
            <a:spLocks noGrp="1"/>
          </p:cNvSpPr>
          <p:nvPr>
            <p:ph type="dt" sz="half" idx="10"/>
          </p:nvPr>
        </p:nvSpPr>
        <p:spPr/>
        <p:txBody>
          <a:bodyPr/>
          <a:lstStyle/>
          <a:p>
            <a:fld id="{A6C313BD-33E6-470B-840E-351076F6E9AD}" type="datetime3">
              <a:rPr lang="en-US" smtClean="0"/>
              <a:t>24 February 2022</a:t>
            </a:fld>
            <a:endParaRPr lang="en-IN" dirty="0"/>
          </a:p>
        </p:txBody>
      </p:sp>
      <p:sp>
        <p:nvSpPr>
          <p:cNvPr id="3" name="Footer Placeholder 2">
            <a:extLst>
              <a:ext uri="{FF2B5EF4-FFF2-40B4-BE49-F238E27FC236}">
                <a16:creationId xmlns:a16="http://schemas.microsoft.com/office/drawing/2014/main" id="{7D2E3AF3-9D9E-41BE-A5ED-11939475B2C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0715A241-4E7D-47B6-A011-4CD7DE2FDD22}"/>
              </a:ext>
            </a:extLst>
          </p:cNvPr>
          <p:cNvSpPr>
            <a:spLocks noGrp="1"/>
          </p:cNvSpPr>
          <p:nvPr>
            <p:ph type="sldNum" sz="quarter" idx="12"/>
          </p:nvPr>
        </p:nvSpPr>
        <p:spPr/>
        <p:txBody>
          <a:bodyPr/>
          <a:lstStyle/>
          <a:p>
            <a:fld id="{AC787BF1-2FA1-4124-8805-2BBA98F4F809}" type="slidenum">
              <a:rPr lang="en-IN" smtClean="0"/>
              <a:t>100</a:t>
            </a:fld>
            <a:endParaRPr lang="en-IN"/>
          </a:p>
        </p:txBody>
      </p:sp>
    </p:spTree>
    <p:extLst>
      <p:ext uri="{BB962C8B-B14F-4D97-AF65-F5344CB8AC3E}">
        <p14:creationId xmlns:p14="http://schemas.microsoft.com/office/powerpoint/2010/main" val="1337896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C235FC2-534B-4073-B45C-B9ADDAF1D320}"/>
              </a:ext>
            </a:extLst>
          </p:cNvPr>
          <p:cNvSpPr txBox="1"/>
          <p:nvPr/>
        </p:nvSpPr>
        <p:spPr>
          <a:xfrm>
            <a:off x="667973" y="1211372"/>
            <a:ext cx="10728107" cy="3170099"/>
          </a:xfrm>
          <a:prstGeom prst="rect">
            <a:avLst/>
          </a:prstGeom>
          <a:noFill/>
        </p:spPr>
        <p:txBody>
          <a:bodyPr wrap="square">
            <a:spAutoFit/>
          </a:bodyPr>
          <a:lstStyle/>
          <a:p>
            <a:pPr algn="just"/>
            <a:r>
              <a:rPr lang="en-US" sz="2000" b="1" dirty="0">
                <a:effectLst/>
                <a:latin typeface="Georgia Pro" panose="02040502050405020303" pitchFamily="18" charset="0"/>
                <a:ea typeface="Calibri" panose="020F0502020204030204" pitchFamily="34" charset="0"/>
                <a:cs typeface="Times New Roman" panose="02020603050405020304" pitchFamily="18" charset="0"/>
              </a:rPr>
              <a:t>Complex Engineering Problem: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Involve wide-ranging or conflicting technical engineering and other issues.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no obvious solutions like end of the chapter problems.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Involve diverse groups of stakeholders with widely varying needs.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significant consequences in a range of contexts.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many component parts and sub-problems to be addressed.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A7EC170-07D6-4990-9720-7A364F3E7946}"/>
              </a:ext>
            </a:extLst>
          </p:cNvPr>
          <p:cNvSpPr>
            <a:spLocks noGrp="1"/>
          </p:cNvSpPr>
          <p:nvPr>
            <p:ph type="dt" sz="half" idx="10"/>
          </p:nvPr>
        </p:nvSpPr>
        <p:spPr/>
        <p:txBody>
          <a:bodyPr/>
          <a:lstStyle/>
          <a:p>
            <a:fld id="{1A5557B9-FE34-42A0-B547-E12F65354956}" type="datetime3">
              <a:rPr lang="en-US" smtClean="0"/>
              <a:t>24 February 2022</a:t>
            </a:fld>
            <a:endParaRPr lang="en-IN" dirty="0"/>
          </a:p>
        </p:txBody>
      </p:sp>
      <p:sp>
        <p:nvSpPr>
          <p:cNvPr id="3" name="Footer Placeholder 2">
            <a:extLst>
              <a:ext uri="{FF2B5EF4-FFF2-40B4-BE49-F238E27FC236}">
                <a16:creationId xmlns:a16="http://schemas.microsoft.com/office/drawing/2014/main" id="{424F9A80-D7B3-451E-BD6B-934BF0E1A54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57ADB99-CE1F-4F54-BB1C-276F321EA3ED}"/>
              </a:ext>
            </a:extLst>
          </p:cNvPr>
          <p:cNvSpPr>
            <a:spLocks noGrp="1"/>
          </p:cNvSpPr>
          <p:nvPr>
            <p:ph type="sldNum" sz="quarter" idx="12"/>
          </p:nvPr>
        </p:nvSpPr>
        <p:spPr/>
        <p:txBody>
          <a:bodyPr/>
          <a:lstStyle/>
          <a:p>
            <a:fld id="{AC787BF1-2FA1-4124-8805-2BBA98F4F809}" type="slidenum">
              <a:rPr lang="en-IN" smtClean="0"/>
              <a:t>101</a:t>
            </a:fld>
            <a:endParaRPr lang="en-IN"/>
          </a:p>
        </p:txBody>
      </p:sp>
    </p:spTree>
    <p:extLst>
      <p:ext uri="{BB962C8B-B14F-4D97-AF65-F5344CB8AC3E}">
        <p14:creationId xmlns:p14="http://schemas.microsoft.com/office/powerpoint/2010/main" val="514356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77DEBD5-1D7B-4B83-A72A-104FC2D6C876}"/>
              </a:ext>
            </a:extLst>
          </p:cNvPr>
          <p:cNvSpPr txBox="1"/>
          <p:nvPr/>
        </p:nvSpPr>
        <p:spPr>
          <a:xfrm>
            <a:off x="540026" y="1096184"/>
            <a:ext cx="10856054" cy="4093428"/>
          </a:xfrm>
          <a:prstGeom prst="rect">
            <a:avLst/>
          </a:prstGeom>
          <a:noFill/>
        </p:spPr>
        <p:txBody>
          <a:bodyPr wrap="square">
            <a:spAutoFit/>
          </a:bodyPr>
          <a:lstStyle/>
          <a:p>
            <a:pPr algn="just"/>
            <a:r>
              <a:rPr lang="en-US" sz="2000" b="1" dirty="0">
                <a:effectLst/>
                <a:latin typeface="Georgia Pro" panose="02040502050405020303" pitchFamily="18" charset="0"/>
                <a:ea typeface="Calibri" panose="020F0502020204030204" pitchFamily="34" charset="0"/>
                <a:cs typeface="Times New Roman" panose="02020603050405020304" pitchFamily="18" charset="0"/>
              </a:rPr>
              <a:t>Examples of Some Complex Engineering Problems: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Plan for supplying water for irrigation and drinking to a group of villages in an arid zone.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and instrumentation system for managing available water and its utilization in a river basin.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 system for the construction of large-scale poor and middle-class housing in towns with population less than two lakhs.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Improve the quality of power supply to a city or a district.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 system for managing an elephant corridor without conflict between humans and elephants.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0018C1-98B2-46AA-AF9A-F27F7FC091FF}"/>
              </a:ext>
            </a:extLst>
          </p:cNvPr>
          <p:cNvSpPr>
            <a:spLocks noGrp="1"/>
          </p:cNvSpPr>
          <p:nvPr>
            <p:ph type="dt" sz="half" idx="10"/>
          </p:nvPr>
        </p:nvSpPr>
        <p:spPr/>
        <p:txBody>
          <a:bodyPr/>
          <a:lstStyle/>
          <a:p>
            <a:fld id="{DC9F2613-9D34-4D98-84F1-0CF3D4750FFF}" type="datetime3">
              <a:rPr lang="en-US" smtClean="0"/>
              <a:t>24 February 2022</a:t>
            </a:fld>
            <a:endParaRPr lang="en-IN" dirty="0"/>
          </a:p>
        </p:txBody>
      </p:sp>
      <p:sp>
        <p:nvSpPr>
          <p:cNvPr id="3" name="Footer Placeholder 2">
            <a:extLst>
              <a:ext uri="{FF2B5EF4-FFF2-40B4-BE49-F238E27FC236}">
                <a16:creationId xmlns:a16="http://schemas.microsoft.com/office/drawing/2014/main" id="{1B858534-8C5A-4062-907B-303E9E24FA2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B1100E15-3429-4707-B189-3D7159861BB4}"/>
              </a:ext>
            </a:extLst>
          </p:cNvPr>
          <p:cNvSpPr>
            <a:spLocks noGrp="1"/>
          </p:cNvSpPr>
          <p:nvPr>
            <p:ph type="sldNum" sz="quarter" idx="12"/>
          </p:nvPr>
        </p:nvSpPr>
        <p:spPr/>
        <p:txBody>
          <a:bodyPr/>
          <a:lstStyle/>
          <a:p>
            <a:fld id="{AC787BF1-2FA1-4124-8805-2BBA98F4F809}" type="slidenum">
              <a:rPr lang="en-IN" smtClean="0"/>
              <a:t>102</a:t>
            </a:fld>
            <a:endParaRPr lang="en-IN"/>
          </a:p>
        </p:txBody>
      </p:sp>
    </p:spTree>
    <p:extLst>
      <p:ext uri="{BB962C8B-B14F-4D97-AF65-F5344CB8AC3E}">
        <p14:creationId xmlns:p14="http://schemas.microsoft.com/office/powerpoint/2010/main" val="30469813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77DEBD5-1D7B-4B83-A72A-104FC2D6C876}"/>
              </a:ext>
            </a:extLst>
          </p:cNvPr>
          <p:cNvSpPr txBox="1"/>
          <p:nvPr/>
        </p:nvSpPr>
        <p:spPr>
          <a:xfrm>
            <a:off x="540026" y="1096184"/>
            <a:ext cx="10856054" cy="4080732"/>
          </a:xfrm>
          <a:prstGeom prst="rect">
            <a:avLst/>
          </a:prstGeom>
          <a:noFill/>
        </p:spPr>
        <p:txBody>
          <a:bodyPr wrap="square">
            <a:spAutoFit/>
          </a:bodyPr>
          <a:lstStyle/>
          <a:p>
            <a:pPr algn="just">
              <a:lnSpc>
                <a:spcPct val="107000"/>
              </a:lnSpc>
              <a:spcAft>
                <a:spcPts val="800"/>
              </a:spcAft>
            </a:pPr>
            <a:r>
              <a:rPr lang="en-US" sz="2000" b="1" dirty="0">
                <a:effectLst/>
                <a:latin typeface="Georgia Pro" panose="02040502050405020303" pitchFamily="18" charset="0"/>
                <a:ea typeface="Calibri" panose="020F0502020204030204" pitchFamily="34" charset="0"/>
                <a:cs typeface="Times New Roman" panose="02020603050405020304" pitchFamily="18" charset="0"/>
              </a:rPr>
              <a:t>Complex Engineering Activities: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involve the use of diverse resources (people, money, equipment, materials, information. and technologies).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require resolution of significant problems arising from the interaction between wide-ranging and conflicting technical, engineering, and other issues.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involve creative use of knowledge and engineering principles.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can extend beyond the previous experiences.</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18413CC-FE58-4557-958B-B5BAA0A0045A}"/>
              </a:ext>
            </a:extLst>
          </p:cNvPr>
          <p:cNvSpPr>
            <a:spLocks noGrp="1"/>
          </p:cNvSpPr>
          <p:nvPr>
            <p:ph type="dt" sz="half" idx="10"/>
          </p:nvPr>
        </p:nvSpPr>
        <p:spPr/>
        <p:txBody>
          <a:bodyPr/>
          <a:lstStyle/>
          <a:p>
            <a:fld id="{D39AB7B7-6BB0-4702-B79E-B1C6A18E6C4E}" type="datetime3">
              <a:rPr lang="en-US" smtClean="0"/>
              <a:t>24 February 2022</a:t>
            </a:fld>
            <a:endParaRPr lang="en-IN" dirty="0"/>
          </a:p>
        </p:txBody>
      </p:sp>
      <p:sp>
        <p:nvSpPr>
          <p:cNvPr id="3" name="Footer Placeholder 2">
            <a:extLst>
              <a:ext uri="{FF2B5EF4-FFF2-40B4-BE49-F238E27FC236}">
                <a16:creationId xmlns:a16="http://schemas.microsoft.com/office/drawing/2014/main" id="{79866085-25DD-4A7A-B85A-FE5C7798CC4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413D5E0-B85B-4445-857D-A23A774CCBA6}"/>
              </a:ext>
            </a:extLst>
          </p:cNvPr>
          <p:cNvSpPr>
            <a:spLocks noGrp="1"/>
          </p:cNvSpPr>
          <p:nvPr>
            <p:ph type="sldNum" sz="quarter" idx="12"/>
          </p:nvPr>
        </p:nvSpPr>
        <p:spPr/>
        <p:txBody>
          <a:bodyPr/>
          <a:lstStyle/>
          <a:p>
            <a:fld id="{AC787BF1-2FA1-4124-8805-2BBA98F4F809}" type="slidenum">
              <a:rPr lang="en-IN" smtClean="0"/>
              <a:t>103</a:t>
            </a:fld>
            <a:endParaRPr lang="en-IN"/>
          </a:p>
        </p:txBody>
      </p:sp>
    </p:spTree>
    <p:extLst>
      <p:ext uri="{BB962C8B-B14F-4D97-AF65-F5344CB8AC3E}">
        <p14:creationId xmlns:p14="http://schemas.microsoft.com/office/powerpoint/2010/main" val="1238598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latin typeface="Georgia Pro" panose="02040502050405020303" pitchFamily="18" charset="0"/>
                <a:cs typeface="Times New Roman" panose="02020603050405020304" pitchFamily="18" charset="0"/>
              </a:rPr>
              <a:t>1.Engineering knowledge: </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Apply the knowledge of mathematics, science, engineering fundamentals, and an engineering specialization to the solution of complex engineering problems.</a:t>
            </a: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752659"/>
            <a:ext cx="10748031" cy="294849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Solve end of the chapter problems that is a minimum one should do.</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Understand the context in which a given engineering problem was formulated or understand the nature of some complex engineering problems.</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Give some examples of complex engineering problems, </a:t>
            </a:r>
          </a:p>
          <a:p>
            <a:pPr algn="just"/>
            <a:r>
              <a:rPr lang="en-IN" sz="2000" dirty="0">
                <a:latin typeface="Georgia Pro" panose="02040502050405020303" pitchFamily="18" charset="0"/>
                <a:cs typeface="Times New Roman" panose="02020603050405020304" pitchFamily="18" charset="0"/>
              </a:rPr>
              <a:t>Give multiple solutions to given complex engineering problems, once again, you do not have to solve it, you just make available multiple solutions that there are no generally unique solutions to complex engineering problems.</a:t>
            </a:r>
          </a:p>
        </p:txBody>
      </p:sp>
      <p:sp>
        <p:nvSpPr>
          <p:cNvPr id="2" name="Date Placeholder 1">
            <a:extLst>
              <a:ext uri="{FF2B5EF4-FFF2-40B4-BE49-F238E27FC236}">
                <a16:creationId xmlns:a16="http://schemas.microsoft.com/office/drawing/2014/main" id="{923C88B1-E1C9-4284-A630-8A87120DE7E3}"/>
              </a:ext>
            </a:extLst>
          </p:cNvPr>
          <p:cNvSpPr>
            <a:spLocks noGrp="1"/>
          </p:cNvSpPr>
          <p:nvPr>
            <p:ph type="dt" sz="half" idx="10"/>
          </p:nvPr>
        </p:nvSpPr>
        <p:spPr/>
        <p:txBody>
          <a:bodyPr/>
          <a:lstStyle/>
          <a:p>
            <a:fld id="{CC4C83C4-440C-4ABC-8906-11BD5BF4F169}" type="datetime3">
              <a:rPr lang="en-US" smtClean="0"/>
              <a:t>24 February 2022</a:t>
            </a:fld>
            <a:endParaRPr lang="en-IN" dirty="0"/>
          </a:p>
        </p:txBody>
      </p:sp>
      <p:sp>
        <p:nvSpPr>
          <p:cNvPr id="3" name="Footer Placeholder 2">
            <a:extLst>
              <a:ext uri="{FF2B5EF4-FFF2-40B4-BE49-F238E27FC236}">
                <a16:creationId xmlns:a16="http://schemas.microsoft.com/office/drawing/2014/main" id="{953CC9ED-449C-4B82-9906-1DF46BB728CD}"/>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A1E65D6-7009-4E5D-BFA7-DF24FA5DB7E4}"/>
              </a:ext>
            </a:extLst>
          </p:cNvPr>
          <p:cNvSpPr>
            <a:spLocks noGrp="1"/>
          </p:cNvSpPr>
          <p:nvPr>
            <p:ph type="sldNum" sz="quarter" idx="12"/>
          </p:nvPr>
        </p:nvSpPr>
        <p:spPr/>
        <p:txBody>
          <a:bodyPr/>
          <a:lstStyle/>
          <a:p>
            <a:fld id="{AC787BF1-2FA1-4124-8805-2BBA98F4F809}" type="slidenum">
              <a:rPr lang="en-IN" smtClean="0"/>
              <a:t>104</a:t>
            </a:fld>
            <a:endParaRPr lang="en-IN"/>
          </a:p>
        </p:txBody>
      </p:sp>
    </p:spTree>
    <p:extLst>
      <p:ext uri="{BB962C8B-B14F-4D97-AF65-F5344CB8AC3E}">
        <p14:creationId xmlns:p14="http://schemas.microsoft.com/office/powerpoint/2010/main" val="3084349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99373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2.Problem analysis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formulate, review research literature, and analyze complex engineering problems reaching substantiated conclusions using first principles of mathematics, natural sciences, and engineering sciences.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259633"/>
            <a:ext cx="10748031" cy="3856056"/>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complex problems that dominantly belong to your engineering branch.</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Make appropriate assumptions, especially about the context in which the solutions are being sought that helped formulate an identified complex engineering problem</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Justify the assumptions made in formulating a complex engineering problem based on survey of the related literature and these assumptions should be reviewed by the concerned stakeholders or at least a group of people will have to review whether those assumptions made are appropriate or not.</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requirements of end-users of solutions to the problem. </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Explore and select a method of solving a formulated problem.</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Specify the hardware or software products and processes that the solution to the formulated engineering problem</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AF6EE84-9822-404C-A612-BE822A8BDB9C}"/>
              </a:ext>
            </a:extLst>
          </p:cNvPr>
          <p:cNvSpPr>
            <a:spLocks noGrp="1"/>
          </p:cNvSpPr>
          <p:nvPr>
            <p:ph type="dt" sz="half" idx="10"/>
          </p:nvPr>
        </p:nvSpPr>
        <p:spPr/>
        <p:txBody>
          <a:bodyPr/>
          <a:lstStyle/>
          <a:p>
            <a:fld id="{AD357DAB-5781-4C59-8D09-E260AFEF8A4E}" type="datetime3">
              <a:rPr lang="en-US" smtClean="0"/>
              <a:t>24 February 2022</a:t>
            </a:fld>
            <a:endParaRPr lang="en-IN" dirty="0"/>
          </a:p>
        </p:txBody>
      </p:sp>
      <p:sp>
        <p:nvSpPr>
          <p:cNvPr id="3" name="Footer Placeholder 2">
            <a:extLst>
              <a:ext uri="{FF2B5EF4-FFF2-40B4-BE49-F238E27FC236}">
                <a16:creationId xmlns:a16="http://schemas.microsoft.com/office/drawing/2014/main" id="{9A1870BD-8BAD-466D-BA48-8E7948B63C7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7F87EC4-BE1A-49FD-B9F5-14075A16C81A}"/>
              </a:ext>
            </a:extLst>
          </p:cNvPr>
          <p:cNvSpPr>
            <a:spLocks noGrp="1"/>
          </p:cNvSpPr>
          <p:nvPr>
            <p:ph type="sldNum" sz="quarter" idx="12"/>
          </p:nvPr>
        </p:nvSpPr>
        <p:spPr/>
        <p:txBody>
          <a:bodyPr/>
          <a:lstStyle/>
          <a:p>
            <a:fld id="{AC787BF1-2FA1-4124-8805-2BBA98F4F809}" type="slidenum">
              <a:rPr lang="en-IN" smtClean="0"/>
              <a:t>105</a:t>
            </a:fld>
            <a:endParaRPr lang="en-IN"/>
          </a:p>
        </p:txBody>
      </p:sp>
    </p:spTree>
    <p:extLst>
      <p:ext uri="{BB962C8B-B14F-4D97-AF65-F5344CB8AC3E}">
        <p14:creationId xmlns:p14="http://schemas.microsoft.com/office/powerpoint/2010/main" val="2219774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263744"/>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3.Design/development of solutions</a:t>
            </a: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Design solutions for complex engineering problems and design system components or processes that meet the specified needs with appropriate consideration for the public health and safety, and the cultural, societal, and environmental</a:t>
            </a:r>
            <a:b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considerations.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660389"/>
            <a:ext cx="10748031" cy="2864374"/>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role of public health and safety and the cultural, societal, and environmental considerations in determining the non-functional requirements of products and processes.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standards that are applicable to the product or process that needs to be designed and developed.</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Design components and subsystems as per specifications.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Specify the testing process to check the performance of the design product or process.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Document the design of products, components, and processes.</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BEF819E-A3F9-4356-AA22-E9A5C1FF7EFC}"/>
              </a:ext>
            </a:extLst>
          </p:cNvPr>
          <p:cNvSpPr>
            <a:spLocks noGrp="1"/>
          </p:cNvSpPr>
          <p:nvPr>
            <p:ph type="dt" sz="half" idx="10"/>
          </p:nvPr>
        </p:nvSpPr>
        <p:spPr/>
        <p:txBody>
          <a:bodyPr/>
          <a:lstStyle/>
          <a:p>
            <a:fld id="{C977C6FC-D1DF-4080-A4D8-61948987BC55}" type="datetime3">
              <a:rPr lang="en-US" smtClean="0"/>
              <a:t>24 February 2022</a:t>
            </a:fld>
            <a:endParaRPr lang="en-IN" dirty="0"/>
          </a:p>
        </p:txBody>
      </p:sp>
      <p:sp>
        <p:nvSpPr>
          <p:cNvPr id="3" name="Footer Placeholder 2">
            <a:extLst>
              <a:ext uri="{FF2B5EF4-FFF2-40B4-BE49-F238E27FC236}">
                <a16:creationId xmlns:a16="http://schemas.microsoft.com/office/drawing/2014/main" id="{5D8FC49A-12E9-45E8-9A61-49742286B83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0F380F88-5127-46F6-91E7-12CA5B298D2B}"/>
              </a:ext>
            </a:extLst>
          </p:cNvPr>
          <p:cNvSpPr>
            <a:spLocks noGrp="1"/>
          </p:cNvSpPr>
          <p:nvPr>
            <p:ph type="sldNum" sz="quarter" idx="12"/>
          </p:nvPr>
        </p:nvSpPr>
        <p:spPr/>
        <p:txBody>
          <a:bodyPr/>
          <a:lstStyle/>
          <a:p>
            <a:fld id="{AC787BF1-2FA1-4124-8805-2BBA98F4F809}" type="slidenum">
              <a:rPr lang="en-IN" smtClean="0"/>
              <a:t>106</a:t>
            </a:fld>
            <a:endParaRPr lang="en-IN"/>
          </a:p>
        </p:txBody>
      </p:sp>
    </p:spTree>
    <p:extLst>
      <p:ext uri="{BB962C8B-B14F-4D97-AF65-F5344CB8AC3E}">
        <p14:creationId xmlns:p14="http://schemas.microsoft.com/office/powerpoint/2010/main" val="815070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7" y="1172545"/>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4.Conduct investigations of complex problems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research-based knowledge and research methods including design of experiments, analysis and interpretation of data, and synthesis of the information to provide valid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572546" y="3086274"/>
            <a:ext cx="10748031" cy="1899623"/>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Plan and perform experiments or surveys and collect the data in accordance with the applicable standards.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Perform the necessary calculation and data reduction to draw valid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Present the results in a professional manner</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7FAAB18-99E3-4697-8671-EA971B293F54}"/>
              </a:ext>
            </a:extLst>
          </p:cNvPr>
          <p:cNvSpPr>
            <a:spLocks noGrp="1"/>
          </p:cNvSpPr>
          <p:nvPr>
            <p:ph type="dt" sz="half" idx="10"/>
          </p:nvPr>
        </p:nvSpPr>
        <p:spPr/>
        <p:txBody>
          <a:bodyPr/>
          <a:lstStyle/>
          <a:p>
            <a:fld id="{5663EB9B-4953-4417-AD8D-31CD54BBAC43}" type="datetime3">
              <a:rPr lang="en-US" smtClean="0"/>
              <a:t>24 February 2022</a:t>
            </a:fld>
            <a:endParaRPr lang="en-IN" dirty="0"/>
          </a:p>
        </p:txBody>
      </p:sp>
      <p:sp>
        <p:nvSpPr>
          <p:cNvPr id="3" name="Footer Placeholder 2">
            <a:extLst>
              <a:ext uri="{FF2B5EF4-FFF2-40B4-BE49-F238E27FC236}">
                <a16:creationId xmlns:a16="http://schemas.microsoft.com/office/drawing/2014/main" id="{6C05B8C2-F414-4C50-A820-076A9EA0A22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4762D9-7954-4E6B-8A97-656D580C5E5B}"/>
              </a:ext>
            </a:extLst>
          </p:cNvPr>
          <p:cNvSpPr>
            <a:spLocks noGrp="1"/>
          </p:cNvSpPr>
          <p:nvPr>
            <p:ph type="sldNum" sz="quarter" idx="12"/>
          </p:nvPr>
        </p:nvSpPr>
        <p:spPr/>
        <p:txBody>
          <a:bodyPr/>
          <a:lstStyle/>
          <a:p>
            <a:fld id="{AC787BF1-2FA1-4124-8805-2BBA98F4F809}" type="slidenum">
              <a:rPr lang="en-IN" smtClean="0"/>
              <a:t>107</a:t>
            </a:fld>
            <a:endParaRPr lang="en-IN"/>
          </a:p>
        </p:txBody>
      </p:sp>
    </p:spTree>
    <p:extLst>
      <p:ext uri="{BB962C8B-B14F-4D97-AF65-F5344CB8AC3E}">
        <p14:creationId xmlns:p14="http://schemas.microsoft.com/office/powerpoint/2010/main" val="2710476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366336"/>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5.Modern tool usage</a:t>
            </a: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Create, select, and apply appropriate techniques, resources, and modern engineering and IT tools including prediction and modeling to complex engineering activities with an understanding of the limitations.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773377"/>
            <a:ext cx="10748031" cy="316201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requirements of a simulation tool for a class of engineering problems - that can be one of the exercises.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Create tools for simulation and solving a class of engineering problems - creating such tools can be done as a project.</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Select the most cost-effective tool from the commercially available Engineering and IT tools for addressing a class of engineering problems.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limitations of given engineering or IT tool.</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the engineering IT tools made available by the department.</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67D03DA-5FC0-40E8-AAF3-CFD77A8BBD36}"/>
              </a:ext>
            </a:extLst>
          </p:cNvPr>
          <p:cNvSpPr>
            <a:spLocks noGrp="1"/>
          </p:cNvSpPr>
          <p:nvPr>
            <p:ph type="dt" sz="half" idx="10"/>
          </p:nvPr>
        </p:nvSpPr>
        <p:spPr/>
        <p:txBody>
          <a:bodyPr/>
          <a:lstStyle/>
          <a:p>
            <a:fld id="{5D607A31-CA35-4603-81D6-C6A4CB8C1A78}" type="datetime3">
              <a:rPr lang="en-US" smtClean="0"/>
              <a:t>24 February 2022</a:t>
            </a:fld>
            <a:endParaRPr lang="en-IN" dirty="0"/>
          </a:p>
        </p:txBody>
      </p:sp>
      <p:sp>
        <p:nvSpPr>
          <p:cNvPr id="3" name="Footer Placeholder 2">
            <a:extLst>
              <a:ext uri="{FF2B5EF4-FFF2-40B4-BE49-F238E27FC236}">
                <a16:creationId xmlns:a16="http://schemas.microsoft.com/office/drawing/2014/main" id="{B1A2128A-D778-4E34-B9F7-69FA47A5765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EB8F3C1-2DAC-42C3-9D1F-D972A6D71F69}"/>
              </a:ext>
            </a:extLst>
          </p:cNvPr>
          <p:cNvSpPr>
            <a:spLocks noGrp="1"/>
          </p:cNvSpPr>
          <p:nvPr>
            <p:ph type="sldNum" sz="quarter" idx="12"/>
          </p:nvPr>
        </p:nvSpPr>
        <p:spPr/>
        <p:txBody>
          <a:bodyPr/>
          <a:lstStyle/>
          <a:p>
            <a:fld id="{AC787BF1-2FA1-4124-8805-2BBA98F4F809}" type="slidenum">
              <a:rPr lang="en-IN" smtClean="0"/>
              <a:t>108</a:t>
            </a:fld>
            <a:endParaRPr lang="en-IN"/>
          </a:p>
        </p:txBody>
      </p:sp>
    </p:spTree>
    <p:extLst>
      <p:ext uri="{BB962C8B-B14F-4D97-AF65-F5344CB8AC3E}">
        <p14:creationId xmlns:p14="http://schemas.microsoft.com/office/powerpoint/2010/main" val="42913804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6.The engineer and society</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reasoning informed by the contextual knowledge to assess societal, health, safety, legal and cultural issues, and the consequent responsibilities relevant to the professional engineering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054868"/>
            <a:ext cx="10748031" cy="1570302"/>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goals and working of relevant professional society.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when and where engineers interact with society through their professional activities.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responsibilities implied in one's professional practice.</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3C8D1A7-16E5-4CAB-9711-0DB45A515ED9}"/>
              </a:ext>
            </a:extLst>
          </p:cNvPr>
          <p:cNvSpPr>
            <a:spLocks noGrp="1"/>
          </p:cNvSpPr>
          <p:nvPr>
            <p:ph type="dt" sz="half" idx="10"/>
          </p:nvPr>
        </p:nvSpPr>
        <p:spPr/>
        <p:txBody>
          <a:bodyPr/>
          <a:lstStyle/>
          <a:p>
            <a:fld id="{27031436-F7DF-4C5A-8526-C778DC3B6318}" type="datetime3">
              <a:rPr lang="en-US" smtClean="0"/>
              <a:t>24 February 2022</a:t>
            </a:fld>
            <a:endParaRPr lang="en-IN" dirty="0"/>
          </a:p>
        </p:txBody>
      </p:sp>
      <p:sp>
        <p:nvSpPr>
          <p:cNvPr id="3" name="Footer Placeholder 2">
            <a:extLst>
              <a:ext uri="{FF2B5EF4-FFF2-40B4-BE49-F238E27FC236}">
                <a16:creationId xmlns:a16="http://schemas.microsoft.com/office/drawing/2014/main" id="{35584540-D0A0-41B9-BA1D-730259452C0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B42C958-3D2B-49C9-84A9-C98022E65A20}"/>
              </a:ext>
            </a:extLst>
          </p:cNvPr>
          <p:cNvSpPr>
            <a:spLocks noGrp="1"/>
          </p:cNvSpPr>
          <p:nvPr>
            <p:ph type="sldNum" sz="quarter" idx="12"/>
          </p:nvPr>
        </p:nvSpPr>
        <p:spPr/>
        <p:txBody>
          <a:bodyPr/>
          <a:lstStyle/>
          <a:p>
            <a:fld id="{AC787BF1-2FA1-4124-8805-2BBA98F4F809}" type="slidenum">
              <a:rPr lang="en-IN" smtClean="0"/>
              <a:t>109</a:t>
            </a:fld>
            <a:endParaRPr lang="en-IN"/>
          </a:p>
        </p:txBody>
      </p:sp>
    </p:spTree>
    <p:extLst>
      <p:ext uri="{BB962C8B-B14F-4D97-AF65-F5344CB8AC3E}">
        <p14:creationId xmlns:p14="http://schemas.microsoft.com/office/powerpoint/2010/main" val="371140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722947"/>
            <a:ext cx="10961614" cy="4250056"/>
          </a:xfrm>
        </p:spPr>
        <p:txBody>
          <a:bodyPr>
            <a:noAutofit/>
          </a:bodyPr>
          <a:lstStyle/>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An outcome of an education is what the student should be able to do at the end of a program / course /instructional unit.</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Outcome based education is an approach to education in which decisions about the curriculum are driven by the exit learning outcomes that the students should demonstrate at the end of the program / course.</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Outcomes provide the basis for an effective interaction among stakeholders.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gn="ct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Outcomes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4AFAE56-92FC-4713-9D01-9E2CC802892E}"/>
              </a:ext>
            </a:extLst>
          </p:cNvPr>
          <p:cNvSpPr>
            <a:spLocks noGrp="1"/>
          </p:cNvSpPr>
          <p:nvPr>
            <p:ph type="dt" sz="half" idx="10"/>
          </p:nvPr>
        </p:nvSpPr>
        <p:spPr/>
        <p:txBody>
          <a:bodyPr/>
          <a:lstStyle/>
          <a:p>
            <a:fld id="{C5B19FF1-23ED-47BB-81A4-24F7E488BFE0}" type="datetime3">
              <a:rPr lang="en-US" smtClean="0"/>
              <a:t>24 February 2022</a:t>
            </a:fld>
            <a:endParaRPr lang="en-IN" dirty="0"/>
          </a:p>
        </p:txBody>
      </p:sp>
      <p:sp>
        <p:nvSpPr>
          <p:cNvPr id="5" name="Footer Placeholder 4">
            <a:extLst>
              <a:ext uri="{FF2B5EF4-FFF2-40B4-BE49-F238E27FC236}">
                <a16:creationId xmlns:a16="http://schemas.microsoft.com/office/drawing/2014/main" id="{0899C7F3-B2C6-4D2B-8422-76A2A9BF906C}"/>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0364E62F-B739-4060-B7F0-756D9A17C09D}"/>
              </a:ext>
            </a:extLst>
          </p:cNvPr>
          <p:cNvSpPr>
            <a:spLocks noGrp="1"/>
          </p:cNvSpPr>
          <p:nvPr>
            <p:ph type="sldNum" sz="quarter" idx="12"/>
          </p:nvPr>
        </p:nvSpPr>
        <p:spPr/>
        <p:txBody>
          <a:bodyPr/>
          <a:lstStyle/>
          <a:p>
            <a:fld id="{AC787BF1-2FA1-4124-8805-2BBA98F4F809}" type="slidenum">
              <a:rPr lang="en-IN" smtClean="0"/>
              <a:t>11</a:t>
            </a:fld>
            <a:endParaRPr lang="en-IN"/>
          </a:p>
        </p:txBody>
      </p:sp>
    </p:spTree>
    <p:extLst>
      <p:ext uri="{BB962C8B-B14F-4D97-AF65-F5344CB8AC3E}">
        <p14:creationId xmlns:p14="http://schemas.microsoft.com/office/powerpoint/2010/main" val="703591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Environment and sustainability</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impact of the professional engineering solutions in societal and environmental contexts, and demonstrate the knowledge of, and need for sustainable development.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054868"/>
            <a:ext cx="10748031" cy="1571712"/>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what sustainable growth is;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impact of given technology and environment and sustainability.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Analyze the impact of a given engineering solution on environment and sustainability.</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4A5ADCB-EB19-42B9-B461-AB65A0285EF7}"/>
              </a:ext>
            </a:extLst>
          </p:cNvPr>
          <p:cNvSpPr>
            <a:spLocks noGrp="1"/>
          </p:cNvSpPr>
          <p:nvPr>
            <p:ph type="dt" sz="half" idx="10"/>
          </p:nvPr>
        </p:nvSpPr>
        <p:spPr/>
        <p:txBody>
          <a:bodyPr/>
          <a:lstStyle/>
          <a:p>
            <a:fld id="{B28C7D08-13EA-403F-B21F-126A27BBD329}" type="datetime3">
              <a:rPr lang="en-US" smtClean="0"/>
              <a:t>24 February 2022</a:t>
            </a:fld>
            <a:endParaRPr lang="en-IN" dirty="0"/>
          </a:p>
        </p:txBody>
      </p:sp>
      <p:sp>
        <p:nvSpPr>
          <p:cNvPr id="3" name="Footer Placeholder 2">
            <a:extLst>
              <a:ext uri="{FF2B5EF4-FFF2-40B4-BE49-F238E27FC236}">
                <a16:creationId xmlns:a16="http://schemas.microsoft.com/office/drawing/2014/main" id="{2234C2DB-5987-409F-A46C-CDCD7B49330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8CA2FB3-007B-42D8-BE75-DE93922470BB}"/>
              </a:ext>
            </a:extLst>
          </p:cNvPr>
          <p:cNvSpPr>
            <a:spLocks noGrp="1"/>
          </p:cNvSpPr>
          <p:nvPr>
            <p:ph type="sldNum" sz="quarter" idx="12"/>
          </p:nvPr>
        </p:nvSpPr>
        <p:spPr/>
        <p:txBody>
          <a:bodyPr/>
          <a:lstStyle/>
          <a:p>
            <a:fld id="{AC787BF1-2FA1-4124-8805-2BBA98F4F809}" type="slidenum">
              <a:rPr lang="en-IN" smtClean="0"/>
              <a:t>110</a:t>
            </a:fld>
            <a:endParaRPr lang="en-IN"/>
          </a:p>
        </p:txBody>
      </p:sp>
    </p:spTree>
    <p:extLst>
      <p:ext uri="{BB962C8B-B14F-4D97-AF65-F5344CB8AC3E}">
        <p14:creationId xmlns:p14="http://schemas.microsoft.com/office/powerpoint/2010/main" val="3506626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921167"/>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8.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Ethics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ethical principles and commit to professional ethics and responsibilities and norms of the engineering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application of ethical principles to commit to professional ethics and responsibilities and norms of engineering practice requires moral autonomy.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340093"/>
            <a:ext cx="10748031" cy="2331536"/>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deviations of an engineering solution from the accepted professional practices.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impact of an engineering solution on different groups of persons.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the ethical dilemma in the case study presented.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Propose actions that minimize damage and synthesize solutions rather than judge the players in ethically complex situations presented as case studies.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FC0DE25-2BE8-4648-9E44-558F5783D4D7}"/>
              </a:ext>
            </a:extLst>
          </p:cNvPr>
          <p:cNvSpPr>
            <a:spLocks noGrp="1"/>
          </p:cNvSpPr>
          <p:nvPr>
            <p:ph type="dt" sz="half" idx="10"/>
          </p:nvPr>
        </p:nvSpPr>
        <p:spPr/>
        <p:txBody>
          <a:bodyPr/>
          <a:lstStyle/>
          <a:p>
            <a:fld id="{1553A856-C25E-4690-AB3D-78FD56BE1D88}" type="datetime3">
              <a:rPr lang="en-US" smtClean="0"/>
              <a:t>24 February 2022</a:t>
            </a:fld>
            <a:endParaRPr lang="en-IN" dirty="0"/>
          </a:p>
        </p:txBody>
      </p:sp>
      <p:sp>
        <p:nvSpPr>
          <p:cNvPr id="3" name="Footer Placeholder 2">
            <a:extLst>
              <a:ext uri="{FF2B5EF4-FFF2-40B4-BE49-F238E27FC236}">
                <a16:creationId xmlns:a16="http://schemas.microsoft.com/office/drawing/2014/main" id="{AB4F525E-6C35-403A-B8FF-04BB6B311EE0}"/>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77D6B2D-5B5A-4CF8-A6EE-BE1C292AFCD4}"/>
              </a:ext>
            </a:extLst>
          </p:cNvPr>
          <p:cNvSpPr>
            <a:spLocks noGrp="1"/>
          </p:cNvSpPr>
          <p:nvPr>
            <p:ph type="sldNum" sz="quarter" idx="12"/>
          </p:nvPr>
        </p:nvSpPr>
        <p:spPr/>
        <p:txBody>
          <a:bodyPr/>
          <a:lstStyle/>
          <a:p>
            <a:fld id="{AC787BF1-2FA1-4124-8805-2BBA98F4F809}" type="slidenum">
              <a:rPr lang="en-IN" smtClean="0"/>
              <a:t>111</a:t>
            </a:fld>
            <a:endParaRPr lang="en-IN"/>
          </a:p>
        </p:txBody>
      </p:sp>
    </p:spTree>
    <p:extLst>
      <p:ext uri="{BB962C8B-B14F-4D97-AF65-F5344CB8AC3E}">
        <p14:creationId xmlns:p14="http://schemas.microsoft.com/office/powerpoint/2010/main" val="1653988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9.Individual and teamwork</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Function effectively as an individual, and as a member or leader in diverse teams, and in multidisciplinary settings.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501194"/>
            <a:ext cx="10748031" cy="2002215"/>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Group assignments that involve group decision making, division of work through negotiation.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Group projects.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Co-curricular activities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Activities through e-groups.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84F4F62-502C-4222-8E1C-74E0B221EB20}"/>
              </a:ext>
            </a:extLst>
          </p:cNvPr>
          <p:cNvSpPr>
            <a:spLocks noGrp="1"/>
          </p:cNvSpPr>
          <p:nvPr>
            <p:ph type="dt" sz="half" idx="10"/>
          </p:nvPr>
        </p:nvSpPr>
        <p:spPr/>
        <p:txBody>
          <a:bodyPr/>
          <a:lstStyle/>
          <a:p>
            <a:fld id="{E510A62C-9EE8-4D32-BDC3-803D14568C88}" type="datetime3">
              <a:rPr lang="en-US" smtClean="0"/>
              <a:t>24 February 2022</a:t>
            </a:fld>
            <a:endParaRPr lang="en-IN" dirty="0"/>
          </a:p>
        </p:txBody>
      </p:sp>
      <p:sp>
        <p:nvSpPr>
          <p:cNvPr id="3" name="Footer Placeholder 2">
            <a:extLst>
              <a:ext uri="{FF2B5EF4-FFF2-40B4-BE49-F238E27FC236}">
                <a16:creationId xmlns:a16="http://schemas.microsoft.com/office/drawing/2014/main" id="{D9FB65D2-C4CA-4221-86D8-041FD514F3F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DECD428-2557-4EF5-8511-9B07B0096437}"/>
              </a:ext>
            </a:extLst>
          </p:cNvPr>
          <p:cNvSpPr>
            <a:spLocks noGrp="1"/>
          </p:cNvSpPr>
          <p:nvPr>
            <p:ph type="sldNum" sz="quarter" idx="12"/>
          </p:nvPr>
        </p:nvSpPr>
        <p:spPr/>
        <p:txBody>
          <a:bodyPr/>
          <a:lstStyle/>
          <a:p>
            <a:fld id="{AC787BF1-2FA1-4124-8805-2BBA98F4F809}" type="slidenum">
              <a:rPr lang="en-IN" smtClean="0"/>
              <a:t>112</a:t>
            </a:fld>
            <a:endParaRPr lang="en-IN"/>
          </a:p>
        </p:txBody>
      </p:sp>
    </p:spTree>
    <p:extLst>
      <p:ext uri="{BB962C8B-B14F-4D97-AF65-F5344CB8AC3E}">
        <p14:creationId xmlns:p14="http://schemas.microsoft.com/office/powerpoint/2010/main" val="669314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10.Communication: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Communicate effectively on complex engineering activities with the engineering community and with society at large, such as, being able to comprehend and write effective reports and design documentation, make effective presentations, and give and receive clear instructions.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954200"/>
            <a:ext cx="10748031" cy="2434128"/>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Write technical documents that get evaluated as per declared rubrics.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Make short presentations to peers and lay persons that get evaluated as per declared rubrics.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Give feedback on a presented activity - even giving feedback can be practiced by the students.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Document the feedback given on presented activity.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Encourage and support group members in meeting the goals.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CD026E6-637A-4AE4-8128-3FA11507468D}"/>
              </a:ext>
            </a:extLst>
          </p:cNvPr>
          <p:cNvSpPr>
            <a:spLocks noGrp="1"/>
          </p:cNvSpPr>
          <p:nvPr>
            <p:ph type="dt" sz="half" idx="10"/>
          </p:nvPr>
        </p:nvSpPr>
        <p:spPr/>
        <p:txBody>
          <a:bodyPr/>
          <a:lstStyle/>
          <a:p>
            <a:fld id="{69220428-D986-43DC-B477-B979A6E86397}" type="datetime3">
              <a:rPr lang="en-US" smtClean="0"/>
              <a:t>24 February 2022</a:t>
            </a:fld>
            <a:endParaRPr lang="en-IN" dirty="0"/>
          </a:p>
        </p:txBody>
      </p:sp>
      <p:sp>
        <p:nvSpPr>
          <p:cNvPr id="3" name="Footer Placeholder 2">
            <a:extLst>
              <a:ext uri="{FF2B5EF4-FFF2-40B4-BE49-F238E27FC236}">
                <a16:creationId xmlns:a16="http://schemas.microsoft.com/office/drawing/2014/main" id="{38EF99FD-9450-455C-955B-7B4FE694575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927B207-62A1-4E7F-A3D5-5F84ED4E0E0B}"/>
              </a:ext>
            </a:extLst>
          </p:cNvPr>
          <p:cNvSpPr>
            <a:spLocks noGrp="1"/>
          </p:cNvSpPr>
          <p:nvPr>
            <p:ph type="sldNum" sz="quarter" idx="12"/>
          </p:nvPr>
        </p:nvSpPr>
        <p:spPr/>
        <p:txBody>
          <a:bodyPr/>
          <a:lstStyle/>
          <a:p>
            <a:fld id="{AC787BF1-2FA1-4124-8805-2BBA98F4F809}" type="slidenum">
              <a:rPr lang="en-IN" smtClean="0"/>
              <a:t>113</a:t>
            </a:fld>
            <a:endParaRPr lang="en-IN"/>
          </a:p>
        </p:txBody>
      </p:sp>
    </p:spTree>
    <p:extLst>
      <p:ext uri="{BB962C8B-B14F-4D97-AF65-F5344CB8AC3E}">
        <p14:creationId xmlns:p14="http://schemas.microsoft.com/office/powerpoint/2010/main" val="3650072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11.Project management and finance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Demonstrate knowledge and understanding of the engineering and management principles and apply these to one’s own work, as a member and leader in a team, to manage projects and in multidisciplinary environments.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954200"/>
            <a:ext cx="10748031" cy="2003625"/>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Offer a course on engineering management and/or Project Management.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 well orchestrated mini and major projects.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time and financial resources required to implement a project.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2000" dirty="0">
                <a:solidFill>
                  <a:srgbClr val="000000"/>
                </a:solidFill>
                <a:latin typeface="Georgia Pro" panose="02040502050405020303" pitchFamily="18" charset="0"/>
                <a:cs typeface="Times New Roman" panose="02020603050405020304" pitchFamily="18" charset="0"/>
              </a:rPr>
              <a:t>Analyze the performance of an organization for example, from its balance sheet.</a:t>
            </a:r>
          </a:p>
        </p:txBody>
      </p:sp>
      <p:sp>
        <p:nvSpPr>
          <p:cNvPr id="2" name="Date Placeholder 1">
            <a:extLst>
              <a:ext uri="{FF2B5EF4-FFF2-40B4-BE49-F238E27FC236}">
                <a16:creationId xmlns:a16="http://schemas.microsoft.com/office/drawing/2014/main" id="{EE2D154F-8CA5-4658-BCC3-A1A1387F57E9}"/>
              </a:ext>
            </a:extLst>
          </p:cNvPr>
          <p:cNvSpPr>
            <a:spLocks noGrp="1"/>
          </p:cNvSpPr>
          <p:nvPr>
            <p:ph type="dt" sz="half" idx="10"/>
          </p:nvPr>
        </p:nvSpPr>
        <p:spPr/>
        <p:txBody>
          <a:bodyPr/>
          <a:lstStyle/>
          <a:p>
            <a:fld id="{6602C8E6-3C4F-49DF-9A22-E81BB55A7DC1}" type="datetime3">
              <a:rPr lang="en-US" smtClean="0"/>
              <a:t>24 February 2022</a:t>
            </a:fld>
            <a:endParaRPr lang="en-IN" dirty="0"/>
          </a:p>
        </p:txBody>
      </p:sp>
      <p:sp>
        <p:nvSpPr>
          <p:cNvPr id="3" name="Footer Placeholder 2">
            <a:extLst>
              <a:ext uri="{FF2B5EF4-FFF2-40B4-BE49-F238E27FC236}">
                <a16:creationId xmlns:a16="http://schemas.microsoft.com/office/drawing/2014/main" id="{CF8F1A2F-A7D3-4D6F-B28A-4678A35F6241}"/>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EC34178B-C11E-4842-B6AE-E110F0ECA470}"/>
              </a:ext>
            </a:extLst>
          </p:cNvPr>
          <p:cNvSpPr>
            <a:spLocks noGrp="1"/>
          </p:cNvSpPr>
          <p:nvPr>
            <p:ph type="sldNum" sz="quarter" idx="12"/>
          </p:nvPr>
        </p:nvSpPr>
        <p:spPr/>
        <p:txBody>
          <a:bodyPr/>
          <a:lstStyle/>
          <a:p>
            <a:fld id="{AC787BF1-2FA1-4124-8805-2BBA98F4F809}" type="slidenum">
              <a:rPr lang="en-IN" smtClean="0"/>
              <a:t>114</a:t>
            </a:fld>
            <a:endParaRPr lang="en-IN"/>
          </a:p>
        </p:txBody>
      </p:sp>
    </p:spTree>
    <p:extLst>
      <p:ext uri="{BB962C8B-B14F-4D97-AF65-F5344CB8AC3E}">
        <p14:creationId xmlns:p14="http://schemas.microsoft.com/office/powerpoint/2010/main" val="3976467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12. Life-long learning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the need for and have the preparation and ability to engage in</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independent and life-long learning in the broadest context of technological change.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643807"/>
            <a:ext cx="10748031" cy="276344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knowledge, skills and attitudes needed at the beginning of a project.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That is writing a report and/or developing a product or process.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Develop strategies to acquire the required knowledge and skills.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Acquire the required knowledge and skills outside classroom.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Participate in professional development, professional society and also in co-curricular and extracurricular activities.</a:t>
            </a:r>
            <a:endParaRPr lang="en-IN" sz="2000" dirty="0">
              <a:solidFill>
                <a:srgbClr val="00000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DEBD538-C64A-474B-954D-6A42C973CEFA}"/>
              </a:ext>
            </a:extLst>
          </p:cNvPr>
          <p:cNvSpPr>
            <a:spLocks noGrp="1"/>
          </p:cNvSpPr>
          <p:nvPr>
            <p:ph type="dt" sz="half" idx="10"/>
          </p:nvPr>
        </p:nvSpPr>
        <p:spPr/>
        <p:txBody>
          <a:bodyPr/>
          <a:lstStyle/>
          <a:p>
            <a:fld id="{0856A663-10E6-4B25-8AD2-D6350B85A88C}" type="datetime3">
              <a:rPr lang="en-US" smtClean="0"/>
              <a:t>24 February 2022</a:t>
            </a:fld>
            <a:endParaRPr lang="en-IN" dirty="0"/>
          </a:p>
        </p:txBody>
      </p:sp>
      <p:sp>
        <p:nvSpPr>
          <p:cNvPr id="3" name="Footer Placeholder 2">
            <a:extLst>
              <a:ext uri="{FF2B5EF4-FFF2-40B4-BE49-F238E27FC236}">
                <a16:creationId xmlns:a16="http://schemas.microsoft.com/office/drawing/2014/main" id="{9DCBDDA5-564E-4B87-BA2E-119A709A95AC}"/>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C72FC8C-B6B4-47AB-8382-42419F17D107}"/>
              </a:ext>
            </a:extLst>
          </p:cNvPr>
          <p:cNvSpPr>
            <a:spLocks noGrp="1"/>
          </p:cNvSpPr>
          <p:nvPr>
            <p:ph type="sldNum" sz="quarter" idx="12"/>
          </p:nvPr>
        </p:nvSpPr>
        <p:spPr/>
        <p:txBody>
          <a:bodyPr/>
          <a:lstStyle/>
          <a:p>
            <a:fld id="{AC787BF1-2FA1-4124-8805-2BBA98F4F809}" type="slidenum">
              <a:rPr lang="en-IN" smtClean="0"/>
              <a:t>115</a:t>
            </a:fld>
            <a:endParaRPr lang="en-IN"/>
          </a:p>
        </p:txBody>
      </p:sp>
    </p:spTree>
    <p:extLst>
      <p:ext uri="{BB962C8B-B14F-4D97-AF65-F5344CB8AC3E}">
        <p14:creationId xmlns:p14="http://schemas.microsoft.com/office/powerpoint/2010/main" val="34792227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2029297"/>
            <a:ext cx="10748031" cy="3708708"/>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1)The PSO statement should start with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one or more action verbs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compose, construct, create, design, develop, integrate, invent, make, manage, modify, prepare, propose, synthesize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Evaluating-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assess, choose, convince, critique, decide, determine, defend, estimate, judge, justify, measure, predict, prioritize, prove, rate, recommend, select</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err="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analyze, categorize, compare, contrast, deconstruct, differentiate, examine, infer, organize, select, test</a:t>
            </a:r>
            <a:endParaRPr lang="en-IN" sz="20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6107E5A5-4B6D-48B0-B331-A6E44B517FFB}"/>
              </a:ext>
            </a:extLst>
          </p:cNvPr>
          <p:cNvSpPr txBox="1"/>
          <p:nvPr/>
        </p:nvSpPr>
        <p:spPr>
          <a:xfrm>
            <a:off x="648049" y="1124241"/>
            <a:ext cx="10748030" cy="646331"/>
          </a:xfrm>
          <a:prstGeom prst="rect">
            <a:avLst/>
          </a:prstGeom>
          <a:noFill/>
        </p:spPr>
        <p:txBody>
          <a:bodyPr wrap="square">
            <a:spAutoFit/>
          </a:bodyPr>
          <a:lstStyle/>
          <a:p>
            <a:pPr algn="just">
              <a:spcBef>
                <a:spcPts val="1800"/>
              </a:spcBef>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Programs Specific Outcomes (PSO) represent what the students should be able to do at the time of graduation from a specific program.</a:t>
            </a:r>
          </a:p>
        </p:txBody>
      </p:sp>
      <p:sp>
        <p:nvSpPr>
          <p:cNvPr id="2" name="Date Placeholder 1">
            <a:extLst>
              <a:ext uri="{FF2B5EF4-FFF2-40B4-BE49-F238E27FC236}">
                <a16:creationId xmlns:a16="http://schemas.microsoft.com/office/drawing/2014/main" id="{9D0F0F06-81D3-4A11-BF77-80DAACFDF04B}"/>
              </a:ext>
            </a:extLst>
          </p:cNvPr>
          <p:cNvSpPr>
            <a:spLocks noGrp="1"/>
          </p:cNvSpPr>
          <p:nvPr>
            <p:ph type="dt" sz="half" idx="10"/>
          </p:nvPr>
        </p:nvSpPr>
        <p:spPr/>
        <p:txBody>
          <a:bodyPr/>
          <a:lstStyle/>
          <a:p>
            <a:fld id="{12D375CC-384F-4577-995A-CA05CAD98895}" type="datetime3">
              <a:rPr lang="en-US" smtClean="0"/>
              <a:t>24 February 2022</a:t>
            </a:fld>
            <a:endParaRPr lang="en-IN" dirty="0"/>
          </a:p>
        </p:txBody>
      </p:sp>
      <p:sp>
        <p:nvSpPr>
          <p:cNvPr id="3" name="Footer Placeholder 2">
            <a:extLst>
              <a:ext uri="{FF2B5EF4-FFF2-40B4-BE49-F238E27FC236}">
                <a16:creationId xmlns:a16="http://schemas.microsoft.com/office/drawing/2014/main" id="{0617E482-7C5F-496F-86D0-0AD351EFCFC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34FEED-C29D-40B3-ACC4-1747C3679400}"/>
              </a:ext>
            </a:extLst>
          </p:cNvPr>
          <p:cNvSpPr>
            <a:spLocks noGrp="1"/>
          </p:cNvSpPr>
          <p:nvPr>
            <p:ph type="sldNum" sz="quarter" idx="12"/>
          </p:nvPr>
        </p:nvSpPr>
        <p:spPr/>
        <p:txBody>
          <a:bodyPr/>
          <a:lstStyle/>
          <a:p>
            <a:fld id="{AC787BF1-2FA1-4124-8805-2BBA98F4F809}" type="slidenum">
              <a:rPr lang="en-IN" smtClean="0"/>
              <a:t>116</a:t>
            </a:fld>
            <a:endParaRPr lang="en-IN"/>
          </a:p>
        </p:txBody>
      </p:sp>
    </p:spTree>
    <p:extLst>
      <p:ext uri="{BB962C8B-B14F-4D97-AF65-F5344CB8AC3E}">
        <p14:creationId xmlns:p14="http://schemas.microsoft.com/office/powerpoint/2010/main" val="3311765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4555093"/>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carry out, choose, demonstrate, recreate, show, solve, use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describe, distinguish, clarify, classify, compare, convert, contrast, estimate, explain, identify, locate, predict, relate, report, restate, translate, summarize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Remembering-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define, describe, identify, label, list, match, name, order, recall, recognize</a:t>
            </a:r>
          </a:p>
          <a:p>
            <a:pPr algn="just"/>
            <a:endParaRPr lang="en-IN" sz="2000" dirty="0">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algn="just">
              <a:spcBef>
                <a:spcPts val="1800"/>
              </a:spcBef>
            </a:pPr>
            <a:r>
              <a:rPr lang="en-IN" sz="2000" dirty="0">
                <a:solidFill>
                  <a:srgbClr val="000000"/>
                </a:solidFill>
                <a:latin typeface="Georgia Pro" panose="02040502050405020303" pitchFamily="18" charset="0"/>
                <a:cs typeface="Times New Roman" panose="02020603050405020304" pitchFamily="18" charset="0"/>
              </a:rPr>
              <a:t>2) The action verbs should be followed by clearly identified technical objects related only to the program of concern and if required by the conditions under which the actions must be performed.</a:t>
            </a:r>
          </a:p>
          <a:p>
            <a:pPr algn="just">
              <a:spcBef>
                <a:spcPts val="1800"/>
              </a:spcBef>
            </a:pPr>
            <a:r>
              <a:rPr lang="en-IN" sz="2000" dirty="0">
                <a:solidFill>
                  <a:srgbClr val="000000"/>
                </a:solidFill>
                <a:latin typeface="Georgia Pro" panose="02040502050405020303" pitchFamily="18" charset="0"/>
                <a:cs typeface="Times New Roman" panose="02020603050405020304" pitchFamily="18" charset="0"/>
              </a:rPr>
              <a:t>3) Curriculum of a program is derived from POs and PSOs.</a:t>
            </a:r>
          </a:p>
        </p:txBody>
      </p:sp>
      <p:sp>
        <p:nvSpPr>
          <p:cNvPr id="2" name="Date Placeholder 1">
            <a:extLst>
              <a:ext uri="{FF2B5EF4-FFF2-40B4-BE49-F238E27FC236}">
                <a16:creationId xmlns:a16="http://schemas.microsoft.com/office/drawing/2014/main" id="{7007FFE5-C529-4AC5-94A1-5CB41EE02A34}"/>
              </a:ext>
            </a:extLst>
          </p:cNvPr>
          <p:cNvSpPr>
            <a:spLocks noGrp="1"/>
          </p:cNvSpPr>
          <p:nvPr>
            <p:ph type="dt" sz="half" idx="10"/>
          </p:nvPr>
        </p:nvSpPr>
        <p:spPr/>
        <p:txBody>
          <a:bodyPr/>
          <a:lstStyle/>
          <a:p>
            <a:fld id="{4DA8EA7B-D3E7-49DD-B7C9-3A3D8722224C}" type="datetime3">
              <a:rPr lang="en-US" smtClean="0"/>
              <a:t>24 February 2022</a:t>
            </a:fld>
            <a:endParaRPr lang="en-IN" dirty="0"/>
          </a:p>
        </p:txBody>
      </p:sp>
      <p:sp>
        <p:nvSpPr>
          <p:cNvPr id="3" name="Footer Placeholder 2">
            <a:extLst>
              <a:ext uri="{FF2B5EF4-FFF2-40B4-BE49-F238E27FC236}">
                <a16:creationId xmlns:a16="http://schemas.microsoft.com/office/drawing/2014/main" id="{DACF28F7-CF9A-4562-9A4F-37006BF7DA8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48D27F7-8512-4A56-AA0D-0B7F5D04851B}"/>
              </a:ext>
            </a:extLst>
          </p:cNvPr>
          <p:cNvSpPr>
            <a:spLocks noGrp="1"/>
          </p:cNvSpPr>
          <p:nvPr>
            <p:ph type="sldNum" sz="quarter" idx="12"/>
          </p:nvPr>
        </p:nvSpPr>
        <p:spPr/>
        <p:txBody>
          <a:bodyPr/>
          <a:lstStyle/>
          <a:p>
            <a:fld id="{AC787BF1-2FA1-4124-8805-2BBA98F4F809}" type="slidenum">
              <a:rPr lang="en-IN" smtClean="0"/>
              <a:t>117</a:t>
            </a:fld>
            <a:endParaRPr lang="en-IN"/>
          </a:p>
        </p:txBody>
      </p:sp>
    </p:spTree>
    <p:extLst>
      <p:ext uri="{BB962C8B-B14F-4D97-AF65-F5344CB8AC3E}">
        <p14:creationId xmlns:p14="http://schemas.microsoft.com/office/powerpoint/2010/main" val="15676462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4523931"/>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4) PSOs are program specific, 2 to 4 in numbers, and need to be defined following a well-documented process.</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5) PSOs should only imply the core courses of the program. There should not directly address</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any of the electives of the program.</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6) The curricular gaps should not be there in PSOs, because it is supposed to come from PSOs</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In the PSO statement, the words like “such as” or ‘like’, “etcetera,” and “various” should not be used.</a:t>
            </a:r>
            <a:endParaRPr lang="en-IN" sz="2000" dirty="0">
              <a:effectLst/>
              <a:latin typeface="Georgia Pro" panose="02040502050405020303" pitchFamily="18" charset="0"/>
              <a:ea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8) PSO statement should not be POs reworded in the context of discipline of the program.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D753486-73F0-4236-BCA9-9462D1822A3A}"/>
              </a:ext>
            </a:extLst>
          </p:cNvPr>
          <p:cNvSpPr>
            <a:spLocks noGrp="1"/>
          </p:cNvSpPr>
          <p:nvPr>
            <p:ph type="dt" sz="half" idx="10"/>
          </p:nvPr>
        </p:nvSpPr>
        <p:spPr/>
        <p:txBody>
          <a:bodyPr/>
          <a:lstStyle/>
          <a:p>
            <a:fld id="{FF7D0CF7-2C2F-4F5F-AA97-FE5C751F0C26}" type="datetime3">
              <a:rPr lang="en-US" smtClean="0"/>
              <a:t>24 February 2022</a:t>
            </a:fld>
            <a:endParaRPr lang="en-IN" dirty="0"/>
          </a:p>
        </p:txBody>
      </p:sp>
      <p:sp>
        <p:nvSpPr>
          <p:cNvPr id="3" name="Footer Placeholder 2">
            <a:extLst>
              <a:ext uri="{FF2B5EF4-FFF2-40B4-BE49-F238E27FC236}">
                <a16:creationId xmlns:a16="http://schemas.microsoft.com/office/drawing/2014/main" id="{3C126BD7-40BB-4E10-92B3-4196B46E616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04DBE20-781E-4058-8739-5821F9E44E62}"/>
              </a:ext>
            </a:extLst>
          </p:cNvPr>
          <p:cNvSpPr>
            <a:spLocks noGrp="1"/>
          </p:cNvSpPr>
          <p:nvPr>
            <p:ph type="sldNum" sz="quarter" idx="12"/>
          </p:nvPr>
        </p:nvSpPr>
        <p:spPr/>
        <p:txBody>
          <a:bodyPr/>
          <a:lstStyle/>
          <a:p>
            <a:fld id="{AC787BF1-2FA1-4124-8805-2BBA98F4F809}" type="slidenum">
              <a:rPr lang="en-IN" smtClean="0"/>
              <a:t>118</a:t>
            </a:fld>
            <a:endParaRPr lang="en-IN"/>
          </a:p>
        </p:txBody>
      </p:sp>
    </p:spTree>
    <p:extLst>
      <p:ext uri="{BB962C8B-B14F-4D97-AF65-F5344CB8AC3E}">
        <p14:creationId xmlns:p14="http://schemas.microsoft.com/office/powerpoint/2010/main" val="18261711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3092770"/>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[Example-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modern management and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construction techniques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(PO11 words)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to complete the projects within the stipulated period and funds.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the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of mathematics, science, engineering fundamentals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(PO1 words)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to the solution of problems of computer science and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7E1823F-A1FA-468F-A77E-7C5329C71407}"/>
              </a:ext>
            </a:extLst>
          </p:cNvPr>
          <p:cNvSpPr>
            <a:spLocks noGrp="1"/>
          </p:cNvSpPr>
          <p:nvPr>
            <p:ph type="dt" sz="half" idx="10"/>
          </p:nvPr>
        </p:nvSpPr>
        <p:spPr/>
        <p:txBody>
          <a:bodyPr/>
          <a:lstStyle/>
          <a:p>
            <a:fld id="{18BA6DEA-FEA4-4BE4-BEAD-A3BFF760D92D}" type="datetime3">
              <a:rPr lang="en-US" smtClean="0"/>
              <a:t>24 February 2022</a:t>
            </a:fld>
            <a:endParaRPr lang="en-IN" dirty="0"/>
          </a:p>
        </p:txBody>
      </p:sp>
      <p:sp>
        <p:nvSpPr>
          <p:cNvPr id="3" name="Footer Placeholder 2">
            <a:extLst>
              <a:ext uri="{FF2B5EF4-FFF2-40B4-BE49-F238E27FC236}">
                <a16:creationId xmlns:a16="http://schemas.microsoft.com/office/drawing/2014/main" id="{EA9BDFA9-BB2F-41C2-BA86-63F0AA3A5B9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BA0E6AE-FF8A-4DE5-A243-69E4AB741C97}"/>
              </a:ext>
            </a:extLst>
          </p:cNvPr>
          <p:cNvSpPr>
            <a:spLocks noGrp="1"/>
          </p:cNvSpPr>
          <p:nvPr>
            <p:ph type="sldNum" sz="quarter" idx="12"/>
          </p:nvPr>
        </p:nvSpPr>
        <p:spPr/>
        <p:txBody>
          <a:bodyPr/>
          <a:lstStyle/>
          <a:p>
            <a:fld id="{AC787BF1-2FA1-4124-8805-2BBA98F4F809}" type="slidenum">
              <a:rPr lang="en-IN" smtClean="0"/>
              <a:t>119</a:t>
            </a:fld>
            <a:endParaRPr lang="en-IN"/>
          </a:p>
        </p:txBody>
      </p:sp>
    </p:spTree>
    <p:extLst>
      <p:ext uri="{BB962C8B-B14F-4D97-AF65-F5344CB8AC3E}">
        <p14:creationId xmlns:p14="http://schemas.microsoft.com/office/powerpoint/2010/main" val="348273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DIFFERENCE BETWEEN OBJECTIVES &amp; OUTCOMES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7507DF6B-AA5F-4E74-890F-554D42436EFA}"/>
              </a:ext>
            </a:extLst>
          </p:cNvPr>
          <p:cNvGraphicFramePr>
            <a:graphicFrameLocks noGrp="1"/>
          </p:cNvGraphicFramePr>
          <p:nvPr>
            <p:extLst>
              <p:ext uri="{D42A27DB-BD31-4B8C-83A1-F6EECF244321}">
                <p14:modId xmlns:p14="http://schemas.microsoft.com/office/powerpoint/2010/main" val="1433578909"/>
              </p:ext>
            </p:extLst>
          </p:nvPr>
        </p:nvGraphicFramePr>
        <p:xfrm>
          <a:off x="680746" y="1254169"/>
          <a:ext cx="10854116" cy="4698761"/>
        </p:xfrm>
        <a:graphic>
          <a:graphicData uri="http://schemas.openxmlformats.org/drawingml/2006/table">
            <a:tbl>
              <a:tblPr firstRow="1" firstCol="1" bandRow="1">
                <a:tableStyleId>{E8B1032C-EA38-4F05-BA0D-38AFFFC7BED3}</a:tableStyleId>
              </a:tblPr>
              <a:tblGrid>
                <a:gridCol w="5427058">
                  <a:extLst>
                    <a:ext uri="{9D8B030D-6E8A-4147-A177-3AD203B41FA5}">
                      <a16:colId xmlns:a16="http://schemas.microsoft.com/office/drawing/2014/main" val="1326335540"/>
                    </a:ext>
                  </a:extLst>
                </a:gridCol>
                <a:gridCol w="5427058">
                  <a:extLst>
                    <a:ext uri="{9D8B030D-6E8A-4147-A177-3AD203B41FA5}">
                      <a16:colId xmlns:a16="http://schemas.microsoft.com/office/drawing/2014/main" val="2967742405"/>
                    </a:ext>
                  </a:extLst>
                </a:gridCol>
              </a:tblGrid>
              <a:tr h="350218">
                <a:tc>
                  <a:txBody>
                    <a:bodyPr/>
                    <a:lstStyle/>
                    <a:p>
                      <a:pPr algn="ctr">
                        <a:lnSpc>
                          <a:spcPct val="107000"/>
                        </a:lnSpc>
                        <a:spcAft>
                          <a:spcPts val="800"/>
                        </a:spcAft>
                      </a:pPr>
                      <a:r>
                        <a:rPr lang="en-US" sz="2000" b="0" dirty="0">
                          <a:effectLst/>
                          <a:latin typeface="Georgia Pro" panose="02040502050405020303" pitchFamily="18" charset="0"/>
                        </a:rPr>
                        <a:t>OBJECTIVES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b="0" dirty="0">
                          <a:effectLst/>
                          <a:latin typeface="Georgia Pro" panose="02040502050405020303" pitchFamily="18" charset="0"/>
                        </a:rPr>
                        <a:t>OUTCOMES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797117"/>
                  </a:ext>
                </a:extLst>
              </a:tr>
              <a:tr h="1083082">
                <a:tc>
                  <a:txBody>
                    <a:bodyPr/>
                    <a:lstStyle/>
                    <a:p>
                      <a:pPr algn="just">
                        <a:lnSpc>
                          <a:spcPct val="107000"/>
                        </a:lnSpc>
                        <a:spcAft>
                          <a:spcPts val="800"/>
                        </a:spcAft>
                      </a:pPr>
                      <a:r>
                        <a:rPr lang="en-US" sz="2000" b="0" dirty="0">
                          <a:effectLst/>
                          <a:latin typeface="Georgia Pro" panose="02040502050405020303" pitchFamily="18" charset="0"/>
                        </a:rPr>
                        <a:t>Objectives are intended results or consequences of instruction, curricula, programs, or activities.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a:effectLst/>
                          <a:latin typeface="Georgia Pro" panose="02040502050405020303" pitchFamily="18" charset="0"/>
                        </a:rPr>
                        <a:t>Outcomes are achieved results or consequences of what was learned, i.e., evidence that learning took place.</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664964"/>
                  </a:ext>
                </a:extLst>
              </a:tr>
              <a:tr h="1449515">
                <a:tc>
                  <a:txBody>
                    <a:bodyPr/>
                    <a:lstStyle/>
                    <a:p>
                      <a:pPr algn="just">
                        <a:lnSpc>
                          <a:spcPct val="107000"/>
                        </a:lnSpc>
                        <a:spcAft>
                          <a:spcPts val="800"/>
                        </a:spcAft>
                      </a:pPr>
                      <a:r>
                        <a:rPr lang="en-US" sz="2000" b="0">
                          <a:effectLst/>
                          <a:latin typeface="Georgia Pro" panose="02040502050405020303" pitchFamily="18" charset="0"/>
                        </a:rPr>
                        <a:t>Objectives are written more in terms of teaching intentions and typically indicate the subject content that the teacher(s) intends to cover.</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a:effectLst/>
                          <a:latin typeface="Georgia Pro" panose="02040502050405020303" pitchFamily="18" charset="0"/>
                        </a:rPr>
                        <a:t>Outcomes are more student-centered and describe what it is that the learner should learn.</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2364792"/>
                  </a:ext>
                </a:extLst>
              </a:tr>
              <a:tr h="1815946">
                <a:tc>
                  <a:txBody>
                    <a:bodyPr/>
                    <a:lstStyle/>
                    <a:p>
                      <a:pPr algn="just">
                        <a:lnSpc>
                          <a:spcPct val="107000"/>
                        </a:lnSpc>
                        <a:spcAft>
                          <a:spcPts val="800"/>
                        </a:spcAft>
                      </a:pPr>
                      <a:r>
                        <a:rPr lang="en-US" sz="2000" b="0">
                          <a:effectLst/>
                          <a:latin typeface="Georgia Pro" panose="02040502050405020303" pitchFamily="18" charset="0"/>
                        </a:rPr>
                        <a:t>Objectives are focused on specific types of performances that students are expected to demonstrate at the end of instruction.</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dirty="0">
                          <a:effectLst/>
                          <a:latin typeface="Georgia Pro" panose="02040502050405020303" pitchFamily="18" charset="0"/>
                        </a:rPr>
                        <a:t>Outcomes are statements that specify what learners will know or be able to do because of a learning activity, i.e., the outcomes that students must meet on the way to attaining a particular degree.</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872733"/>
                  </a:ext>
                </a:extLst>
              </a:tr>
            </a:tbl>
          </a:graphicData>
        </a:graphic>
      </p:graphicFrame>
      <p:sp>
        <p:nvSpPr>
          <p:cNvPr id="3" name="Date Placeholder 2">
            <a:extLst>
              <a:ext uri="{FF2B5EF4-FFF2-40B4-BE49-F238E27FC236}">
                <a16:creationId xmlns:a16="http://schemas.microsoft.com/office/drawing/2014/main" id="{F0C341DD-632B-42F4-9559-CC0A5952AA1A}"/>
              </a:ext>
            </a:extLst>
          </p:cNvPr>
          <p:cNvSpPr>
            <a:spLocks noGrp="1"/>
          </p:cNvSpPr>
          <p:nvPr>
            <p:ph type="dt" sz="half" idx="10"/>
          </p:nvPr>
        </p:nvSpPr>
        <p:spPr/>
        <p:txBody>
          <a:bodyPr/>
          <a:lstStyle/>
          <a:p>
            <a:fld id="{89882AAD-D24C-4F8E-89EE-8BD0314B63C6}" type="datetime3">
              <a:rPr lang="en-US" smtClean="0"/>
              <a:t>24 February 2022</a:t>
            </a:fld>
            <a:endParaRPr lang="en-IN" dirty="0"/>
          </a:p>
        </p:txBody>
      </p:sp>
      <p:sp>
        <p:nvSpPr>
          <p:cNvPr id="4" name="Footer Placeholder 3">
            <a:extLst>
              <a:ext uri="{FF2B5EF4-FFF2-40B4-BE49-F238E27FC236}">
                <a16:creationId xmlns:a16="http://schemas.microsoft.com/office/drawing/2014/main" id="{5C61606E-1C04-41FF-BBF9-A7490530742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837BAAA-7E50-43F7-91AA-BEF2A36F29CB}"/>
              </a:ext>
            </a:extLst>
          </p:cNvPr>
          <p:cNvSpPr>
            <a:spLocks noGrp="1"/>
          </p:cNvSpPr>
          <p:nvPr>
            <p:ph type="sldNum" sz="quarter" idx="12"/>
          </p:nvPr>
        </p:nvSpPr>
        <p:spPr/>
        <p:txBody>
          <a:bodyPr/>
          <a:lstStyle/>
          <a:p>
            <a:fld id="{AC787BF1-2FA1-4124-8805-2BBA98F4F809}" type="slidenum">
              <a:rPr lang="en-IN" smtClean="0"/>
              <a:t>12</a:t>
            </a:fld>
            <a:endParaRPr lang="en-IN"/>
          </a:p>
        </p:txBody>
      </p:sp>
    </p:spTree>
    <p:extLst>
      <p:ext uri="{BB962C8B-B14F-4D97-AF65-F5344CB8AC3E}">
        <p14:creationId xmlns:p14="http://schemas.microsoft.com/office/powerpoint/2010/main" val="70287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089730"/>
            <a:ext cx="10748031" cy="5068695"/>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Samples of PSO:</a:t>
            </a:r>
            <a:r>
              <a:rPr lang="en-IN" sz="2000" b="1" dirty="0">
                <a:latin typeface="Georgia Pro" panose="02040502050405020303" pitchFamily="18" charset="0"/>
                <a:ea typeface="Calibri" panose="020F0502020204030204" pitchFamily="34" charset="0"/>
                <a:cs typeface="Times New Roman" panose="02020603050405020304" pitchFamily="18" charset="0"/>
              </a:rPr>
              <a:t>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Civil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PSO1: Survey, map and plan layouts for building structures and alignments for canals and roads.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PSO2: Specify design supervised test and evaluate foundations and super structures for residences, public buildings, industries, irrigation structures, power houses, highways, railways, airways, docks, and harbours.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PSO3: Analyze water resources, hydrological systems to estimate safe and assured withdrawals and specify, design, and evaluate water conveying systems, hydraulic machines, and surge systems.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PSO4: Specify, select, and formulate environmental engineering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2905ED5-0071-40BC-96BE-C34FCBD95B77}"/>
              </a:ext>
            </a:extLst>
          </p:cNvPr>
          <p:cNvSpPr>
            <a:spLocks noGrp="1"/>
          </p:cNvSpPr>
          <p:nvPr>
            <p:ph type="dt" sz="half" idx="10"/>
          </p:nvPr>
        </p:nvSpPr>
        <p:spPr/>
        <p:txBody>
          <a:bodyPr/>
          <a:lstStyle/>
          <a:p>
            <a:fld id="{200B901B-D5B9-44C8-BCA7-CFED669335DA}" type="datetime3">
              <a:rPr lang="en-US" smtClean="0"/>
              <a:t>24 February 2022</a:t>
            </a:fld>
            <a:endParaRPr lang="en-IN" dirty="0"/>
          </a:p>
        </p:txBody>
      </p:sp>
      <p:sp>
        <p:nvSpPr>
          <p:cNvPr id="3" name="Footer Placeholder 2">
            <a:extLst>
              <a:ext uri="{FF2B5EF4-FFF2-40B4-BE49-F238E27FC236}">
                <a16:creationId xmlns:a16="http://schemas.microsoft.com/office/drawing/2014/main" id="{502494D8-FD8D-4027-8404-90E942C21A5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A5D79A9-ED4C-4ECB-8FDC-70E958D3EBA1}"/>
              </a:ext>
            </a:extLst>
          </p:cNvPr>
          <p:cNvSpPr>
            <a:spLocks noGrp="1"/>
          </p:cNvSpPr>
          <p:nvPr>
            <p:ph type="sldNum" sz="quarter" idx="12"/>
          </p:nvPr>
        </p:nvSpPr>
        <p:spPr/>
        <p:txBody>
          <a:bodyPr/>
          <a:lstStyle/>
          <a:p>
            <a:fld id="{AC787BF1-2FA1-4124-8805-2BBA98F4F809}" type="slidenum">
              <a:rPr lang="en-IN" smtClean="0"/>
              <a:t>120</a:t>
            </a:fld>
            <a:endParaRPr lang="en-IN"/>
          </a:p>
        </p:txBody>
      </p:sp>
    </p:spTree>
    <p:extLst>
      <p:ext uri="{BB962C8B-B14F-4D97-AF65-F5344CB8AC3E}">
        <p14:creationId xmlns:p14="http://schemas.microsoft.com/office/powerpoint/2010/main" val="40566296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123286"/>
            <a:ext cx="10748031" cy="4398640"/>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Samples of PSO:</a:t>
            </a:r>
            <a:r>
              <a:rPr lang="en-IN" sz="1800" b="1" dirty="0">
                <a:latin typeface="Georgia Pro" panose="02040502050405020303" pitchFamily="18" charset="0"/>
                <a:ea typeface="Calibri" panose="020F0502020204030204" pitchFamily="34" charset="0"/>
                <a:cs typeface="Times New Roman" panose="02020603050405020304" pitchFamily="18" charset="0"/>
              </a:rPr>
              <a:t> </a:t>
            </a:r>
            <a:r>
              <a:rPr lang="en-IN" b="1" dirty="0">
                <a:solidFill>
                  <a:srgbClr val="000000"/>
                </a:solidFill>
                <a:latin typeface="Georgia Pro" panose="02040502050405020303" pitchFamily="18" charset="0"/>
                <a:cs typeface="Times New Roman" panose="02020603050405020304" pitchFamily="18" charset="0"/>
              </a:rPr>
              <a:t>Electronics &amp; Communication Engineering:</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PSO1: Specify, design, prototype and test modern electronic systems that perform analog and digital processing functions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 per user requirements using currently available electronic components.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PSO2: Architect, partition and select appropriate technologies for implementation of a specified communication systems like wired and wireless/RF communication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PSO3: Ability to design the Embedded systems of Electronics &amp; Communication Engineering using advanced hardware and software tools with analytical skills to achieve the Societal needs.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PSO4: Knowledge of social &amp; environmental awareness along with ethical responsibility to achieve a successful career addresses the real-world applications using optimal resources as an entrepreneur.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499D171-19C5-4720-8EA2-1865247259C6}"/>
              </a:ext>
            </a:extLst>
          </p:cNvPr>
          <p:cNvSpPr>
            <a:spLocks noGrp="1"/>
          </p:cNvSpPr>
          <p:nvPr>
            <p:ph type="dt" sz="half" idx="10"/>
          </p:nvPr>
        </p:nvSpPr>
        <p:spPr/>
        <p:txBody>
          <a:bodyPr/>
          <a:lstStyle/>
          <a:p>
            <a:fld id="{17B51C0D-540C-4620-966F-4518D449A96A}" type="datetime3">
              <a:rPr lang="en-US" smtClean="0"/>
              <a:t>24 February 2022</a:t>
            </a:fld>
            <a:endParaRPr lang="en-IN" dirty="0"/>
          </a:p>
        </p:txBody>
      </p:sp>
      <p:sp>
        <p:nvSpPr>
          <p:cNvPr id="3" name="Footer Placeholder 2">
            <a:extLst>
              <a:ext uri="{FF2B5EF4-FFF2-40B4-BE49-F238E27FC236}">
                <a16:creationId xmlns:a16="http://schemas.microsoft.com/office/drawing/2014/main" id="{B7540C92-4869-4337-8F5C-A1F31D239FF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EFB25B9-18FB-47C0-989B-32B8F575C100}"/>
              </a:ext>
            </a:extLst>
          </p:cNvPr>
          <p:cNvSpPr>
            <a:spLocks noGrp="1"/>
          </p:cNvSpPr>
          <p:nvPr>
            <p:ph type="sldNum" sz="quarter" idx="12"/>
          </p:nvPr>
        </p:nvSpPr>
        <p:spPr/>
        <p:txBody>
          <a:bodyPr/>
          <a:lstStyle/>
          <a:p>
            <a:fld id="{AC787BF1-2FA1-4124-8805-2BBA98F4F809}" type="slidenum">
              <a:rPr lang="en-IN" smtClean="0"/>
              <a:t>121</a:t>
            </a:fld>
            <a:endParaRPr lang="en-IN"/>
          </a:p>
        </p:txBody>
      </p:sp>
    </p:spTree>
    <p:extLst>
      <p:ext uri="{BB962C8B-B14F-4D97-AF65-F5344CB8AC3E}">
        <p14:creationId xmlns:p14="http://schemas.microsoft.com/office/powerpoint/2010/main" val="23870302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972284"/>
            <a:ext cx="10748031" cy="3443635"/>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Course Outcomes are what the student should be able to do at the end of a course.</a:t>
            </a:r>
            <a:r>
              <a:rPr lang="en-IN" sz="2000" dirty="0">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It is an effective ability, including attributes, skills, and knowledge to successfully carry out the identified activity.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For a CO, there are two extremely important features, it should be observable, and it should be measurable.</a:t>
            </a:r>
          </a:p>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Number of CO should be depending on number of Units in a particular Course. It should not be more than 6.</a:t>
            </a:r>
          </a:p>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Autonomous institutions / Universities are not required to follow the unit structure and may have the number COs as decided by the course content and the teacher.</a:t>
            </a:r>
          </a:p>
        </p:txBody>
      </p:sp>
      <p:sp>
        <p:nvSpPr>
          <p:cNvPr id="10" name="TextBox 9">
            <a:extLst>
              <a:ext uri="{FF2B5EF4-FFF2-40B4-BE49-F238E27FC236}">
                <a16:creationId xmlns:a16="http://schemas.microsoft.com/office/drawing/2014/main" id="{B5CBC713-C77A-4F05-88FE-DB981DEC4EA1}"/>
              </a:ext>
            </a:extLst>
          </p:cNvPr>
          <p:cNvSpPr txBox="1"/>
          <p:nvPr/>
        </p:nvSpPr>
        <p:spPr>
          <a:xfrm>
            <a:off x="687714" y="4281406"/>
            <a:ext cx="10668700" cy="202375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Structure of a CO statement: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There are four fields, action, knowledge, condition and criteria.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Among these four, the first two are mandatory. Every CO statement must have an action part and a knowledge part.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other two condition and criteria are optional.</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BA9CFD7-7314-46D9-BF8D-E585DDF73813}"/>
              </a:ext>
            </a:extLst>
          </p:cNvPr>
          <p:cNvSpPr>
            <a:spLocks noGrp="1"/>
          </p:cNvSpPr>
          <p:nvPr>
            <p:ph type="dt" sz="half" idx="10"/>
          </p:nvPr>
        </p:nvSpPr>
        <p:spPr/>
        <p:txBody>
          <a:bodyPr/>
          <a:lstStyle/>
          <a:p>
            <a:fld id="{34684F04-C273-42F0-B3B6-1A17D0EDE801}" type="datetime3">
              <a:rPr lang="en-US" smtClean="0"/>
              <a:t>24 February 2022</a:t>
            </a:fld>
            <a:endParaRPr lang="en-IN" dirty="0"/>
          </a:p>
        </p:txBody>
      </p:sp>
      <p:sp>
        <p:nvSpPr>
          <p:cNvPr id="3" name="Footer Placeholder 2">
            <a:extLst>
              <a:ext uri="{FF2B5EF4-FFF2-40B4-BE49-F238E27FC236}">
                <a16:creationId xmlns:a16="http://schemas.microsoft.com/office/drawing/2014/main" id="{0F69740B-F225-45CC-876F-1C5B321F2F5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87A21A2-F5B0-4D67-98F6-5A465FBBBA5C}"/>
              </a:ext>
            </a:extLst>
          </p:cNvPr>
          <p:cNvSpPr>
            <a:spLocks noGrp="1"/>
          </p:cNvSpPr>
          <p:nvPr>
            <p:ph type="sldNum" sz="quarter" idx="12"/>
          </p:nvPr>
        </p:nvSpPr>
        <p:spPr/>
        <p:txBody>
          <a:bodyPr/>
          <a:lstStyle/>
          <a:p>
            <a:fld id="{AC787BF1-2FA1-4124-8805-2BBA98F4F809}" type="slidenum">
              <a:rPr lang="en-IN" smtClean="0"/>
              <a:t>122</a:t>
            </a:fld>
            <a:endParaRPr lang="en-IN"/>
          </a:p>
        </p:txBody>
      </p:sp>
    </p:spTree>
    <p:extLst>
      <p:ext uri="{BB962C8B-B14F-4D97-AF65-F5344CB8AC3E}">
        <p14:creationId xmlns:p14="http://schemas.microsoft.com/office/powerpoint/2010/main" val="2514559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70203"/>
            <a:ext cx="10668700" cy="4863511"/>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Structure of a CO statement: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It represents a cognitive, affective or psycho motor activity, the level should perform.</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action is indicated by an action verb. Occasionally, two action verbs are also used.</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These action verbs represent the cognitive process or processes concerned.</a:t>
            </a: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 example for that can be draw Bode plots for the given dynamic system</a:t>
            </a:r>
            <a:b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and determine the gain and phase margins. Both are important activities.]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which represents the specific knowledge from any one or more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of the eight knowledge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Condition represents the process; the learner is expected to follow are the condition under which to perform the action.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Criteria represent the parameters that characterize the acceptability levels of performing the action. Obviously, it must be a correct action that is not what is implied by the criteria.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13B092A-FA8A-47C2-9018-11B2BAAEC5AF}"/>
              </a:ext>
            </a:extLst>
          </p:cNvPr>
          <p:cNvSpPr>
            <a:spLocks noGrp="1"/>
          </p:cNvSpPr>
          <p:nvPr>
            <p:ph type="dt" sz="half" idx="10"/>
          </p:nvPr>
        </p:nvSpPr>
        <p:spPr/>
        <p:txBody>
          <a:bodyPr/>
          <a:lstStyle/>
          <a:p>
            <a:fld id="{0D3E3FEE-9D41-4F09-BE0B-8B5076ED9479}" type="datetime3">
              <a:rPr lang="en-US" smtClean="0"/>
              <a:t>24 February 2022</a:t>
            </a:fld>
            <a:endParaRPr lang="en-IN" dirty="0"/>
          </a:p>
        </p:txBody>
      </p:sp>
      <p:sp>
        <p:nvSpPr>
          <p:cNvPr id="3" name="Footer Placeholder 2">
            <a:extLst>
              <a:ext uri="{FF2B5EF4-FFF2-40B4-BE49-F238E27FC236}">
                <a16:creationId xmlns:a16="http://schemas.microsoft.com/office/drawing/2014/main" id="{4F7DC439-A195-4F41-A661-B672A17A9A8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0063654-1BD3-4088-AAF1-3DD1F72E3168}"/>
              </a:ext>
            </a:extLst>
          </p:cNvPr>
          <p:cNvSpPr>
            <a:spLocks noGrp="1"/>
          </p:cNvSpPr>
          <p:nvPr>
            <p:ph type="sldNum" sz="quarter" idx="12"/>
          </p:nvPr>
        </p:nvSpPr>
        <p:spPr/>
        <p:txBody>
          <a:bodyPr/>
          <a:lstStyle/>
          <a:p>
            <a:fld id="{AC787BF1-2FA1-4124-8805-2BBA98F4F809}" type="slidenum">
              <a:rPr lang="en-IN" smtClean="0"/>
              <a:t>123</a:t>
            </a:fld>
            <a:endParaRPr lang="en-IN"/>
          </a:p>
        </p:txBody>
      </p:sp>
    </p:spTree>
    <p:extLst>
      <p:ext uri="{BB962C8B-B14F-4D97-AF65-F5344CB8AC3E}">
        <p14:creationId xmlns:p14="http://schemas.microsoft.com/office/powerpoint/2010/main" val="10718421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2887585"/>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1: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Calculate major and minor losses associated with fluid flow in piping networks.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Calculate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major and minor losses associated with fluid flow in piping networks (This would be both conceptual knowledge and proceeded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81D499B-A1E6-46D8-90CB-798247847DD0}"/>
              </a:ext>
            </a:extLst>
          </p:cNvPr>
          <p:cNvSpPr>
            <a:spLocks noGrp="1"/>
          </p:cNvSpPr>
          <p:nvPr>
            <p:ph type="dt" sz="half" idx="10"/>
          </p:nvPr>
        </p:nvSpPr>
        <p:spPr/>
        <p:txBody>
          <a:bodyPr/>
          <a:lstStyle/>
          <a:p>
            <a:fld id="{AF3B6137-AF89-46EB-B83C-F1FF9E8BF9C8}" type="datetime3">
              <a:rPr lang="en-US" smtClean="0"/>
              <a:t>24 February 2022</a:t>
            </a:fld>
            <a:endParaRPr lang="en-IN" dirty="0"/>
          </a:p>
        </p:txBody>
      </p:sp>
      <p:sp>
        <p:nvSpPr>
          <p:cNvPr id="3" name="Footer Placeholder 2">
            <a:extLst>
              <a:ext uri="{FF2B5EF4-FFF2-40B4-BE49-F238E27FC236}">
                <a16:creationId xmlns:a16="http://schemas.microsoft.com/office/drawing/2014/main" id="{CB4C5CD9-4337-44A5-9B69-1B1B7C18CA2C}"/>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B03BC70-E599-4930-A0FD-6AE1E12029B7}"/>
              </a:ext>
            </a:extLst>
          </p:cNvPr>
          <p:cNvSpPr>
            <a:spLocks noGrp="1"/>
          </p:cNvSpPr>
          <p:nvPr>
            <p:ph type="sldNum" sz="quarter" idx="12"/>
          </p:nvPr>
        </p:nvSpPr>
        <p:spPr/>
        <p:txBody>
          <a:bodyPr/>
          <a:lstStyle/>
          <a:p>
            <a:fld id="{AC787BF1-2FA1-4124-8805-2BBA98F4F809}" type="slidenum">
              <a:rPr lang="en-IN" smtClean="0"/>
              <a:t>124</a:t>
            </a:fld>
            <a:endParaRPr lang="en-IN"/>
          </a:p>
        </p:txBody>
      </p:sp>
    </p:spTree>
    <p:extLst>
      <p:ext uri="{BB962C8B-B14F-4D97-AF65-F5344CB8AC3E}">
        <p14:creationId xmlns:p14="http://schemas.microsoft.com/office/powerpoint/2010/main" val="27751896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216906"/>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2: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dynamic unbalanced the conditions of a given mechanical system of rigid bodies subjected to force and acceleration.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Determine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dynamic unbalanced the conditions (This would be both conceptual knowledge and procedural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given mechanical system of rigid bodies subjected to force and acceleration.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6635995-9535-47C7-B389-1ED16AD5EF23}"/>
              </a:ext>
            </a:extLst>
          </p:cNvPr>
          <p:cNvSpPr>
            <a:spLocks noGrp="1"/>
          </p:cNvSpPr>
          <p:nvPr>
            <p:ph type="dt" sz="half" idx="10"/>
          </p:nvPr>
        </p:nvSpPr>
        <p:spPr/>
        <p:txBody>
          <a:bodyPr/>
          <a:lstStyle/>
          <a:p>
            <a:fld id="{3E95D45A-46B1-4B4C-BAD2-C960A564E409}" type="datetime3">
              <a:rPr lang="en-US" smtClean="0"/>
              <a:t>24 February 2022</a:t>
            </a:fld>
            <a:endParaRPr lang="en-IN" dirty="0"/>
          </a:p>
        </p:txBody>
      </p:sp>
      <p:sp>
        <p:nvSpPr>
          <p:cNvPr id="3" name="Footer Placeholder 2">
            <a:extLst>
              <a:ext uri="{FF2B5EF4-FFF2-40B4-BE49-F238E27FC236}">
                <a16:creationId xmlns:a16="http://schemas.microsoft.com/office/drawing/2014/main" id="{BB88956B-88C2-4E15-B51F-5DA22E3A339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E3D18D65-1AEC-47DB-84CF-B82179F6DC61}"/>
              </a:ext>
            </a:extLst>
          </p:cNvPr>
          <p:cNvSpPr>
            <a:spLocks noGrp="1"/>
          </p:cNvSpPr>
          <p:nvPr>
            <p:ph type="sldNum" sz="quarter" idx="12"/>
          </p:nvPr>
        </p:nvSpPr>
        <p:spPr/>
        <p:txBody>
          <a:bodyPr/>
          <a:lstStyle/>
          <a:p>
            <a:fld id="{AC787BF1-2FA1-4124-8805-2BBA98F4F809}" type="slidenum">
              <a:rPr lang="en-IN" smtClean="0"/>
              <a:t>125</a:t>
            </a:fld>
            <a:endParaRPr lang="en-IN"/>
          </a:p>
        </p:txBody>
      </p:sp>
    </p:spTree>
    <p:extLst>
      <p:ext uri="{BB962C8B-B14F-4D97-AF65-F5344CB8AC3E}">
        <p14:creationId xmlns:p14="http://schemas.microsoft.com/office/powerpoint/2010/main" val="42589444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64881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3: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effect of all the parameters in voltage-controlled oscillators through</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simulation using TINA TI.</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Understand (Cognitive Process-Understand)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effect of all the parameters in voltage-controlled oscillators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would be Conceptual knowledge.)</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simulation using TINA TI.</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4749804-6C98-4E43-86E5-16A0C21B06FF}"/>
              </a:ext>
            </a:extLst>
          </p:cNvPr>
          <p:cNvSpPr>
            <a:spLocks noGrp="1"/>
          </p:cNvSpPr>
          <p:nvPr>
            <p:ph type="dt" sz="half" idx="10"/>
          </p:nvPr>
        </p:nvSpPr>
        <p:spPr/>
        <p:txBody>
          <a:bodyPr/>
          <a:lstStyle/>
          <a:p>
            <a:fld id="{24D34E44-80C5-4B6C-8D50-627CD293B028}" type="datetime3">
              <a:rPr lang="en-US" smtClean="0"/>
              <a:t>24 February 2022</a:t>
            </a:fld>
            <a:endParaRPr lang="en-IN" dirty="0"/>
          </a:p>
        </p:txBody>
      </p:sp>
      <p:sp>
        <p:nvSpPr>
          <p:cNvPr id="3" name="Footer Placeholder 2">
            <a:extLst>
              <a:ext uri="{FF2B5EF4-FFF2-40B4-BE49-F238E27FC236}">
                <a16:creationId xmlns:a16="http://schemas.microsoft.com/office/drawing/2014/main" id="{E3B0C675-991A-4F8C-AF2D-934E59246A0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0D259C9-8490-4B14-A659-735505C3053E}"/>
              </a:ext>
            </a:extLst>
          </p:cNvPr>
          <p:cNvSpPr>
            <a:spLocks noGrp="1"/>
          </p:cNvSpPr>
          <p:nvPr>
            <p:ph type="sldNum" sz="quarter" idx="12"/>
          </p:nvPr>
        </p:nvSpPr>
        <p:spPr/>
        <p:txBody>
          <a:bodyPr/>
          <a:lstStyle/>
          <a:p>
            <a:fld id="{AC787BF1-2FA1-4124-8805-2BBA98F4F809}" type="slidenum">
              <a:rPr lang="en-IN" smtClean="0"/>
              <a:t>126</a:t>
            </a:fld>
            <a:endParaRPr lang="en-IN"/>
          </a:p>
        </p:txBody>
      </p:sp>
    </p:spTree>
    <p:extLst>
      <p:ext uri="{BB962C8B-B14F-4D97-AF65-F5344CB8AC3E}">
        <p14:creationId xmlns:p14="http://schemas.microsoft.com/office/powerpoint/2010/main" val="35416654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64881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4: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root of the given equation, accurate to second decimal place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using Newton-Raphson method</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Determine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root of the given equation</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would be both conceptual knowledge and procedural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using Newton-Raphson method.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accurate to second decimal place.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7486101-039C-4A89-A3EC-ADB2FB1392B3}"/>
              </a:ext>
            </a:extLst>
          </p:cNvPr>
          <p:cNvSpPr>
            <a:spLocks noGrp="1"/>
          </p:cNvSpPr>
          <p:nvPr>
            <p:ph type="dt" sz="half" idx="10"/>
          </p:nvPr>
        </p:nvSpPr>
        <p:spPr/>
        <p:txBody>
          <a:bodyPr/>
          <a:lstStyle/>
          <a:p>
            <a:fld id="{3EB147B9-3943-4A01-9A2B-E41053B7E259}" type="datetime3">
              <a:rPr lang="en-US" smtClean="0"/>
              <a:t>24 February 2022</a:t>
            </a:fld>
            <a:endParaRPr lang="en-IN" dirty="0"/>
          </a:p>
        </p:txBody>
      </p:sp>
      <p:sp>
        <p:nvSpPr>
          <p:cNvPr id="3" name="Footer Placeholder 2">
            <a:extLst>
              <a:ext uri="{FF2B5EF4-FFF2-40B4-BE49-F238E27FC236}">
                <a16:creationId xmlns:a16="http://schemas.microsoft.com/office/drawing/2014/main" id="{2D0B5164-5382-44A3-A0CD-C867E8F03FB9}"/>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B2C55151-347E-424D-836C-227EFC619134}"/>
              </a:ext>
            </a:extLst>
          </p:cNvPr>
          <p:cNvSpPr>
            <a:spLocks noGrp="1"/>
          </p:cNvSpPr>
          <p:nvPr>
            <p:ph type="sldNum" sz="quarter" idx="12"/>
          </p:nvPr>
        </p:nvSpPr>
        <p:spPr/>
        <p:txBody>
          <a:bodyPr/>
          <a:lstStyle/>
          <a:p>
            <a:fld id="{AC787BF1-2FA1-4124-8805-2BBA98F4F809}" type="slidenum">
              <a:rPr lang="en-IN" smtClean="0"/>
              <a:t>127</a:t>
            </a:fld>
            <a:endParaRPr lang="en-IN"/>
          </a:p>
        </p:txBody>
      </p:sp>
    </p:spTree>
    <p:extLst>
      <p:ext uri="{BB962C8B-B14F-4D97-AF65-F5344CB8AC3E}">
        <p14:creationId xmlns:p14="http://schemas.microsoft.com/office/powerpoint/2010/main" val="25251947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978962"/>
            <a:ext cx="10668700" cy="4969822"/>
          </a:xfrm>
          <a:prstGeom prst="rect">
            <a:avLst/>
          </a:prstGeom>
          <a:noFill/>
        </p:spPr>
        <p:txBody>
          <a:bodyPr wrap="square">
            <a:spAutoFit/>
          </a:bodyPr>
          <a:lstStyle/>
          <a:p>
            <a:pPr>
              <a:lnSpc>
                <a:spcPct val="107000"/>
              </a:lnSpc>
              <a:spcAft>
                <a:spcPts val="800"/>
              </a:spcAft>
            </a:pPr>
            <a:r>
              <a:rPr lang="en-US" sz="1800" b="1" i="0" dirty="0">
                <a:solidFill>
                  <a:srgbClr val="000000"/>
                </a:solidFill>
                <a:effectLst/>
                <a:latin typeface="TimesNewRomanPS-BoldMT"/>
              </a:rPr>
              <a:t>Course Name: Analog Electronic Circuits; Course Code: EC 402; Contact: 3:0:0</a:t>
            </a:r>
            <a:br>
              <a:rPr lang="en-US" sz="1800" b="1" i="0" dirty="0">
                <a:solidFill>
                  <a:srgbClr val="000000"/>
                </a:solidFill>
                <a:effectLst/>
                <a:latin typeface="TimesNewRomanPS-BoldMT"/>
              </a:rPr>
            </a:br>
            <a:r>
              <a:rPr lang="en-US" sz="1800" b="1" i="0" dirty="0">
                <a:solidFill>
                  <a:srgbClr val="000000"/>
                </a:solidFill>
                <a:effectLst/>
                <a:latin typeface="TimesNewRomanPS-BoldMT"/>
              </a:rPr>
              <a:t>Total Contact Hours: 36; Credits: 3</a:t>
            </a:r>
            <a:r>
              <a:rPr lang="en-US" dirty="0"/>
              <a:t> </a:t>
            </a:r>
            <a:br>
              <a:rPr lang="en-US" dirty="0"/>
            </a:br>
            <a:endParaRPr lang="en-US" dirty="0"/>
          </a:p>
          <a:p>
            <a:pPr algn="just">
              <a:lnSpc>
                <a:spcPct val="107000"/>
              </a:lnSpc>
              <a:spcAft>
                <a:spcPts val="800"/>
              </a:spcAft>
            </a:pPr>
            <a:r>
              <a:rPr lang="en-US" sz="2000" b="1" i="0" dirty="0">
                <a:solidFill>
                  <a:srgbClr val="000000"/>
                </a:solidFill>
                <a:effectLst/>
                <a:latin typeface="Georgia Pro" panose="02040502050405020303" pitchFamily="18" charset="0"/>
              </a:rPr>
              <a:t>Course Outcome:</a:t>
            </a:r>
          </a:p>
          <a:p>
            <a:pPr algn="just">
              <a:lnSpc>
                <a:spcPct val="107000"/>
              </a:lnSpc>
              <a:spcAft>
                <a:spcPts val="800"/>
              </a:spcAft>
            </a:pPr>
            <a:r>
              <a:rPr lang="en-US" sz="2000" b="0" i="0" dirty="0">
                <a:solidFill>
                  <a:srgbClr val="000000"/>
                </a:solidFill>
                <a:effectLst/>
                <a:latin typeface="Georgia Pro" panose="02040502050405020303" pitchFamily="18" charset="0"/>
              </a:rPr>
              <a:t>Students will be able to:</a:t>
            </a:r>
            <a:endParaRPr lang="en-US" sz="2000" b="1" i="0" dirty="0">
              <a:solidFill>
                <a:srgbClr val="000000"/>
              </a:solidFill>
              <a:effectLst/>
              <a:latin typeface="Georgia Pro" panose="02040502050405020303" pitchFamily="18" charset="0"/>
            </a:endParaRPr>
          </a:p>
          <a:p>
            <a:pPr algn="just">
              <a:lnSpc>
                <a:spcPct val="107000"/>
              </a:lnSpc>
              <a:spcAft>
                <a:spcPts val="800"/>
              </a:spcAft>
            </a:pPr>
            <a:r>
              <a:rPr lang="en-US" sz="2000" b="1" i="0" dirty="0">
                <a:solidFill>
                  <a:srgbClr val="000000"/>
                </a:solidFill>
                <a:effectLst/>
                <a:latin typeface="Georgia Pro" panose="02040502050405020303" pitchFamily="18" charset="0"/>
              </a:rPr>
              <a:t>CO1</a:t>
            </a:r>
            <a:r>
              <a:rPr lang="en-US" sz="2000" b="0" i="0" dirty="0">
                <a:solidFill>
                  <a:srgbClr val="000000"/>
                </a:solidFill>
                <a:effectLst/>
                <a:latin typeface="Georgia Pro" panose="02040502050405020303" pitchFamily="18" charset="0"/>
              </a:rPr>
              <a:t>: </a:t>
            </a:r>
            <a:r>
              <a:rPr lang="en-US" sz="2000" dirty="0">
                <a:solidFill>
                  <a:srgbClr val="000000"/>
                </a:solidFill>
                <a:latin typeface="Georgia Pro" panose="02040502050405020303" pitchFamily="18" charset="0"/>
              </a:rPr>
              <a:t>m</a:t>
            </a:r>
            <a:r>
              <a:rPr lang="en-US" sz="2000" b="0" i="0" dirty="0">
                <a:solidFill>
                  <a:srgbClr val="000000"/>
                </a:solidFill>
                <a:effectLst/>
                <a:latin typeface="Georgia Pro" panose="02040502050405020303" pitchFamily="18" charset="0"/>
              </a:rPr>
              <a:t>odel a transistor amplifier circuit in audio frequency range with the help of h-parameter model.</a:t>
            </a:r>
          </a:p>
          <a:p>
            <a:pPr algn="just">
              <a:lnSpc>
                <a:spcPct val="107000"/>
              </a:lnSpc>
              <a:spcAft>
                <a:spcPts val="800"/>
              </a:spcAft>
            </a:pPr>
            <a:r>
              <a:rPr lang="en-US" sz="2000" b="1" i="0" dirty="0">
                <a:solidFill>
                  <a:srgbClr val="000000"/>
                </a:solidFill>
                <a:effectLst/>
                <a:latin typeface="Georgia Pro" panose="02040502050405020303" pitchFamily="18" charset="0"/>
              </a:rPr>
              <a:t>CO2</a:t>
            </a:r>
            <a:r>
              <a:rPr lang="en-US" sz="2000" b="0" i="0" dirty="0">
                <a:solidFill>
                  <a:srgbClr val="000000"/>
                </a:solidFill>
                <a:effectLst/>
                <a:latin typeface="Georgia Pro" panose="02040502050405020303" pitchFamily="18" charset="0"/>
              </a:rPr>
              <a:t>: understand concept of feedback in amplifier and classify amplifiers based on feedback topology.</a:t>
            </a:r>
          </a:p>
          <a:p>
            <a:pPr algn="just">
              <a:lnSpc>
                <a:spcPct val="107000"/>
              </a:lnSpc>
              <a:spcAft>
                <a:spcPts val="800"/>
              </a:spcAft>
            </a:pPr>
            <a:r>
              <a:rPr lang="en-US" sz="2000" b="1" i="0" dirty="0">
                <a:solidFill>
                  <a:srgbClr val="000000"/>
                </a:solidFill>
                <a:effectLst/>
                <a:latin typeface="Georgia Pro" panose="02040502050405020303" pitchFamily="18" charset="0"/>
              </a:rPr>
              <a:t>CO3: </a:t>
            </a:r>
            <a:r>
              <a:rPr lang="en-US" sz="2000" b="0" i="0" dirty="0">
                <a:solidFill>
                  <a:srgbClr val="000000"/>
                </a:solidFill>
                <a:effectLst/>
                <a:latin typeface="Georgia Pro" panose="02040502050405020303" pitchFamily="18" charset="0"/>
              </a:rPr>
              <a:t>Implement signal generator circuit in both audio frequency and radio frequency range using transistor.</a:t>
            </a:r>
          </a:p>
          <a:p>
            <a:pPr algn="just">
              <a:lnSpc>
                <a:spcPct val="107000"/>
              </a:lnSpc>
              <a:spcAft>
                <a:spcPts val="800"/>
              </a:spcAft>
            </a:pPr>
            <a:r>
              <a:rPr lang="en-US" sz="2000" b="1" i="0" dirty="0">
                <a:solidFill>
                  <a:srgbClr val="000000"/>
                </a:solidFill>
                <a:effectLst/>
                <a:latin typeface="Georgia Pro" panose="02040502050405020303" pitchFamily="18" charset="0"/>
              </a:rPr>
              <a:t>CO4</a:t>
            </a:r>
            <a:r>
              <a:rPr lang="en-US" sz="2000" b="0" i="0" dirty="0">
                <a:solidFill>
                  <a:srgbClr val="000000"/>
                </a:solidFill>
                <a:effectLst/>
                <a:latin typeface="Georgia Pro" panose="02040502050405020303" pitchFamily="18" charset="0"/>
              </a:rPr>
              <a:t>: design power amplifier circuit in audio frequency</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range.</a:t>
            </a:r>
          </a:p>
          <a:p>
            <a:pPr algn="just">
              <a:lnSpc>
                <a:spcPct val="107000"/>
              </a:lnSpc>
              <a:spcAft>
                <a:spcPts val="800"/>
              </a:spcAft>
            </a:pPr>
            <a:r>
              <a:rPr lang="en-US" sz="2000" b="1" i="0" dirty="0">
                <a:solidFill>
                  <a:srgbClr val="000000"/>
                </a:solidFill>
                <a:effectLst/>
                <a:latin typeface="Georgia Pro" panose="02040502050405020303" pitchFamily="18" charset="0"/>
              </a:rPr>
              <a:t>CO5</a:t>
            </a:r>
            <a:r>
              <a:rPr lang="en-US" sz="2000" b="0" i="0" dirty="0">
                <a:solidFill>
                  <a:srgbClr val="000000"/>
                </a:solidFill>
                <a:effectLst/>
                <a:latin typeface="Georgia Pro" panose="02040502050405020303" pitchFamily="18" charset="0"/>
              </a:rPr>
              <a:t>: design and </a:t>
            </a:r>
            <a:r>
              <a:rPr lang="en-US" sz="2000" b="0" i="0" dirty="0" err="1">
                <a:solidFill>
                  <a:srgbClr val="000000"/>
                </a:solidFill>
                <a:effectLst/>
                <a:latin typeface="Georgia Pro" panose="02040502050405020303" pitchFamily="18" charset="0"/>
              </a:rPr>
              <a:t>analyse</a:t>
            </a:r>
            <a:r>
              <a:rPr lang="en-US" sz="2000" b="0" i="0" dirty="0">
                <a:solidFill>
                  <a:srgbClr val="000000"/>
                </a:solidFill>
                <a:effectLst/>
                <a:latin typeface="Georgia Pro" panose="02040502050405020303" pitchFamily="18" charset="0"/>
              </a:rPr>
              <a:t> linear and nonlinear electronic circuits</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using OPAMP (I.C-741).</a:t>
            </a:r>
          </a:p>
        </p:txBody>
      </p:sp>
      <p:sp>
        <p:nvSpPr>
          <p:cNvPr id="2" name="Date Placeholder 1">
            <a:extLst>
              <a:ext uri="{FF2B5EF4-FFF2-40B4-BE49-F238E27FC236}">
                <a16:creationId xmlns:a16="http://schemas.microsoft.com/office/drawing/2014/main" id="{18F58048-2E81-419C-BD2F-F031E8CF42BB}"/>
              </a:ext>
            </a:extLst>
          </p:cNvPr>
          <p:cNvSpPr>
            <a:spLocks noGrp="1"/>
          </p:cNvSpPr>
          <p:nvPr>
            <p:ph type="dt" sz="half" idx="10"/>
          </p:nvPr>
        </p:nvSpPr>
        <p:spPr/>
        <p:txBody>
          <a:bodyPr/>
          <a:lstStyle/>
          <a:p>
            <a:fld id="{C60959EF-B505-4594-9FC5-BC73874BF90A}" type="datetime3">
              <a:rPr lang="en-US" smtClean="0"/>
              <a:t>24 February 2022</a:t>
            </a:fld>
            <a:endParaRPr lang="en-IN" dirty="0"/>
          </a:p>
        </p:txBody>
      </p:sp>
      <p:sp>
        <p:nvSpPr>
          <p:cNvPr id="3" name="Footer Placeholder 2">
            <a:extLst>
              <a:ext uri="{FF2B5EF4-FFF2-40B4-BE49-F238E27FC236}">
                <a16:creationId xmlns:a16="http://schemas.microsoft.com/office/drawing/2014/main" id="{DECCDAFB-0198-47FF-B6EF-EDA53E72A6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F76F170-2267-4119-8F9E-F1DF2918AE20}"/>
              </a:ext>
            </a:extLst>
          </p:cNvPr>
          <p:cNvSpPr>
            <a:spLocks noGrp="1"/>
          </p:cNvSpPr>
          <p:nvPr>
            <p:ph type="sldNum" sz="quarter" idx="12"/>
          </p:nvPr>
        </p:nvSpPr>
        <p:spPr/>
        <p:txBody>
          <a:bodyPr/>
          <a:lstStyle/>
          <a:p>
            <a:fld id="{AC787BF1-2FA1-4124-8805-2BBA98F4F809}" type="slidenum">
              <a:rPr lang="en-IN" smtClean="0"/>
              <a:t>128</a:t>
            </a:fld>
            <a:endParaRPr lang="en-IN"/>
          </a:p>
        </p:txBody>
      </p:sp>
    </p:spTree>
    <p:extLst>
      <p:ext uri="{BB962C8B-B14F-4D97-AF65-F5344CB8AC3E}">
        <p14:creationId xmlns:p14="http://schemas.microsoft.com/office/powerpoint/2010/main" val="29653425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57510"/>
            <a:ext cx="10748031" cy="3772956"/>
          </a:xfrm>
          <a:prstGeom prst="rect">
            <a:avLst/>
          </a:prstGeom>
          <a:noFill/>
        </p:spPr>
        <p:txBody>
          <a:bodyPr wrap="square">
            <a:spAutoFit/>
          </a:bodyPr>
          <a:lstStyle/>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The action verb enables you to tag the CO with the cognitive level. </a:t>
            </a:r>
          </a:p>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We can use for simplicity's sake, the acronyms </a:t>
            </a:r>
            <a:r>
              <a:rPr lang="en-US" sz="2000" b="1" dirty="0">
                <a:solidFill>
                  <a:srgbClr val="7030A0"/>
                </a:solidFill>
                <a:latin typeface="Georgia Pro" panose="02040502050405020303" pitchFamily="18" charset="0"/>
                <a:cs typeface="Times New Roman" panose="02020603050405020304" pitchFamily="18" charset="0"/>
              </a:rPr>
              <a:t>R</a:t>
            </a:r>
            <a:r>
              <a:rPr lang="en-US" sz="2000" dirty="0">
                <a:solidFill>
                  <a:srgbClr val="000000"/>
                </a:solidFill>
                <a:latin typeface="Georgia Pro" panose="02040502050405020303" pitchFamily="18" charset="0"/>
                <a:cs typeface="Times New Roman" panose="02020603050405020304" pitchFamily="18" charset="0"/>
              </a:rPr>
              <a:t>-</a:t>
            </a:r>
            <a:r>
              <a:rPr lang="en-US" sz="2000" b="1" dirty="0">
                <a:solidFill>
                  <a:srgbClr val="7030A0"/>
                </a:solidFill>
                <a:latin typeface="Georgia Pro" panose="02040502050405020303" pitchFamily="18" charset="0"/>
                <a:cs typeface="Times New Roman" panose="02020603050405020304" pitchFamily="18" charset="0"/>
              </a:rPr>
              <a:t>R</a:t>
            </a:r>
            <a:r>
              <a:rPr lang="en-US" sz="2000" dirty="0">
                <a:solidFill>
                  <a:srgbClr val="000000"/>
                </a:solidFill>
                <a:latin typeface="Georgia Pro" panose="02040502050405020303" pitchFamily="18" charset="0"/>
                <a:cs typeface="Times New Roman" panose="02020603050405020304" pitchFamily="18" charset="0"/>
              </a:rPr>
              <a:t>emember, </a:t>
            </a:r>
            <a:r>
              <a:rPr lang="en-US" sz="2000" b="1" dirty="0">
                <a:solidFill>
                  <a:srgbClr val="FF0000"/>
                </a:solidFill>
                <a:latin typeface="Georgia Pro" panose="02040502050405020303" pitchFamily="18" charset="0"/>
                <a:cs typeface="Times New Roman" panose="02020603050405020304" pitchFamily="18" charset="0"/>
              </a:rPr>
              <a:t>U-U</a:t>
            </a:r>
            <a:r>
              <a:rPr lang="en-US" sz="2000" dirty="0">
                <a:solidFill>
                  <a:srgbClr val="000000"/>
                </a:solidFill>
                <a:latin typeface="Georgia Pro" panose="02040502050405020303" pitchFamily="18" charset="0"/>
                <a:cs typeface="Times New Roman" panose="02020603050405020304" pitchFamily="18" charset="0"/>
              </a:rPr>
              <a:t>nderstand, </a:t>
            </a:r>
            <a:r>
              <a:rPr lang="en-US" sz="2000" b="1" dirty="0">
                <a:solidFill>
                  <a:srgbClr val="00B050"/>
                </a:solidFill>
                <a:latin typeface="Georgia Pro" panose="02040502050405020303" pitchFamily="18" charset="0"/>
                <a:cs typeface="Times New Roman" panose="02020603050405020304" pitchFamily="18" charset="0"/>
              </a:rPr>
              <a:t>Ap-App</a:t>
            </a:r>
            <a:r>
              <a:rPr lang="en-US" sz="2000" dirty="0">
                <a:solidFill>
                  <a:srgbClr val="000000"/>
                </a:solidFill>
                <a:latin typeface="Georgia Pro" panose="02040502050405020303" pitchFamily="18" charset="0"/>
                <a:cs typeface="Times New Roman" panose="02020603050405020304" pitchFamily="18" charset="0"/>
              </a:rPr>
              <a:t>ly, </a:t>
            </a:r>
            <a:r>
              <a:rPr lang="en-US" sz="2000" b="1" dirty="0">
                <a:solidFill>
                  <a:srgbClr val="C00000"/>
                </a:solidFill>
                <a:latin typeface="Georgia Pro" panose="02040502050405020303" pitchFamily="18" charset="0"/>
                <a:cs typeface="Times New Roman" panose="02020603050405020304" pitchFamily="18" charset="0"/>
              </a:rPr>
              <a:t>An-An</a:t>
            </a:r>
            <a:r>
              <a:rPr lang="en-US" sz="2000" dirty="0">
                <a:solidFill>
                  <a:srgbClr val="000000"/>
                </a:solidFill>
                <a:latin typeface="Georgia Pro" panose="02040502050405020303" pitchFamily="18" charset="0"/>
                <a:cs typeface="Times New Roman" panose="02020603050405020304" pitchFamily="18" charset="0"/>
              </a:rPr>
              <a:t>alyze, </a:t>
            </a:r>
            <a:r>
              <a:rPr lang="en-US" sz="2000" b="1" dirty="0">
                <a:solidFill>
                  <a:srgbClr val="0070C0"/>
                </a:solidFill>
                <a:latin typeface="Georgia Pro" panose="02040502050405020303" pitchFamily="18" charset="0"/>
                <a:cs typeface="Times New Roman" panose="02020603050405020304" pitchFamily="18" charset="0"/>
              </a:rPr>
              <a:t>E-Eva</a:t>
            </a:r>
            <a:r>
              <a:rPr lang="en-US" sz="2000" dirty="0">
                <a:solidFill>
                  <a:srgbClr val="000000"/>
                </a:solidFill>
                <a:latin typeface="Georgia Pro" panose="02040502050405020303" pitchFamily="18" charset="0"/>
                <a:cs typeface="Times New Roman" panose="02020603050405020304" pitchFamily="18" charset="0"/>
              </a:rPr>
              <a:t>luate and </a:t>
            </a:r>
            <a:r>
              <a:rPr lang="en-US" sz="2000" b="1" dirty="0">
                <a:solidFill>
                  <a:srgbClr val="FFC000"/>
                </a:solidFill>
                <a:latin typeface="Georgia Pro" panose="02040502050405020303" pitchFamily="18" charset="0"/>
                <a:cs typeface="Times New Roman" panose="02020603050405020304" pitchFamily="18" charset="0"/>
              </a:rPr>
              <a:t>C-C</a:t>
            </a:r>
            <a:r>
              <a:rPr lang="en-US" sz="2000" dirty="0">
                <a:solidFill>
                  <a:srgbClr val="000000"/>
                </a:solidFill>
                <a:latin typeface="Georgia Pro" panose="02040502050405020303" pitchFamily="18" charset="0"/>
                <a:cs typeface="Times New Roman" panose="02020603050405020304" pitchFamily="18" charset="0"/>
              </a:rPr>
              <a:t>reate.</a:t>
            </a:r>
          </a:p>
          <a:p>
            <a:pPr algn="just">
              <a:lnSpc>
                <a:spcPct val="107000"/>
              </a:lnSpc>
              <a:spcAft>
                <a:spcPts val="800"/>
              </a:spcAft>
            </a:pPr>
            <a:r>
              <a:rPr lang="en-US" sz="2000" b="0" i="0" dirty="0">
                <a:effectLst/>
                <a:latin typeface="Georgia Pro" panose="02040502050405020303" pitchFamily="18" charset="0"/>
              </a:rPr>
              <a:t>Occasionally we have seen that a CO may have two action verbs then it is tagged by two cognitive levels.</a:t>
            </a:r>
          </a:p>
          <a:p>
            <a:pPr algn="just">
              <a:lnSpc>
                <a:spcPct val="107000"/>
              </a:lnSpc>
              <a:spcAft>
                <a:spcPts val="800"/>
              </a:spcAft>
            </a:pPr>
            <a:r>
              <a:rPr lang="en-US" sz="2000" dirty="0">
                <a:latin typeface="Georgia Pro" panose="02040502050405020303" pitchFamily="18" charset="0"/>
              </a:rPr>
              <a:t>There is no sharp demarcation line between some cognitive levels; there is a possibility of one action verb representing two different cognitive levels. So, one needs to use judgement in such cases.</a:t>
            </a:r>
            <a:r>
              <a:rPr lang="en-US" sz="2000" dirty="0">
                <a:solidFill>
                  <a:srgbClr val="000000"/>
                </a:solidFill>
                <a:latin typeface="Georgia Pro" panose="02040502050405020303" pitchFamily="18" charset="0"/>
              </a:rPr>
              <a:t> </a:t>
            </a:r>
          </a:p>
          <a:p>
            <a:pPr algn="just">
              <a:lnSpc>
                <a:spcPct val="107000"/>
              </a:lnSpc>
              <a:spcAft>
                <a:spcPts val="800"/>
              </a:spcAft>
            </a:pPr>
            <a:r>
              <a:rPr lang="en-IN" sz="2000" dirty="0">
                <a:latin typeface="Georgia Pro" panose="02040502050405020303" pitchFamily="18" charset="0"/>
              </a:rPr>
              <a:t>COs must be tagged with knowledge categories.</a:t>
            </a:r>
            <a:r>
              <a:rPr lang="en-US" sz="1800" b="0" i="0" dirty="0">
                <a:solidFill>
                  <a:srgbClr val="000000"/>
                </a:solidFill>
                <a:effectLst/>
                <a:latin typeface="TimesNewRomanPSMT"/>
              </a:rPr>
              <a:t> </a:t>
            </a:r>
            <a:r>
              <a:rPr lang="en-US" sz="2000" b="0" i="0" dirty="0">
                <a:solidFill>
                  <a:srgbClr val="000000"/>
                </a:solidFill>
                <a:effectLst/>
                <a:latin typeface="Georgia Pro" panose="02040502050405020303" pitchFamily="18" charset="0"/>
              </a:rPr>
              <a:t>It </a:t>
            </a:r>
            <a:r>
              <a:rPr lang="en-US" sz="2000" dirty="0">
                <a:latin typeface="Georgia Pro" panose="02040502050405020303" pitchFamily="18" charset="0"/>
              </a:rPr>
              <a:t>would be helpful in designing</a:t>
            </a:r>
            <a:br>
              <a:rPr lang="en-US" sz="2000" dirty="0">
                <a:latin typeface="Georgia Pro" panose="02040502050405020303" pitchFamily="18" charset="0"/>
              </a:rPr>
            </a:br>
            <a:r>
              <a:rPr lang="en-US" sz="2000" dirty="0">
                <a:latin typeface="Georgia Pro" panose="02040502050405020303" pitchFamily="18" charset="0"/>
              </a:rPr>
              <a:t>an appropriate instruction.</a:t>
            </a:r>
          </a:p>
        </p:txBody>
      </p:sp>
      <p:sp>
        <p:nvSpPr>
          <p:cNvPr id="2" name="Date Placeholder 1">
            <a:extLst>
              <a:ext uri="{FF2B5EF4-FFF2-40B4-BE49-F238E27FC236}">
                <a16:creationId xmlns:a16="http://schemas.microsoft.com/office/drawing/2014/main" id="{9AC5584C-B89D-4C01-A8D3-F8F24595894A}"/>
              </a:ext>
            </a:extLst>
          </p:cNvPr>
          <p:cNvSpPr>
            <a:spLocks noGrp="1"/>
          </p:cNvSpPr>
          <p:nvPr>
            <p:ph type="dt" sz="half" idx="10"/>
          </p:nvPr>
        </p:nvSpPr>
        <p:spPr/>
        <p:txBody>
          <a:bodyPr/>
          <a:lstStyle/>
          <a:p>
            <a:fld id="{09704BBF-E137-413D-8E89-63235409B72F}" type="datetime3">
              <a:rPr lang="en-US" smtClean="0"/>
              <a:t>24 February 2022</a:t>
            </a:fld>
            <a:endParaRPr lang="en-IN" dirty="0"/>
          </a:p>
        </p:txBody>
      </p:sp>
      <p:sp>
        <p:nvSpPr>
          <p:cNvPr id="3" name="Footer Placeholder 2">
            <a:extLst>
              <a:ext uri="{FF2B5EF4-FFF2-40B4-BE49-F238E27FC236}">
                <a16:creationId xmlns:a16="http://schemas.microsoft.com/office/drawing/2014/main" id="{1015DF65-1556-4D75-B50E-14691065295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4B6D8F0-A2C0-4921-8C6D-67EBBC0414B5}"/>
              </a:ext>
            </a:extLst>
          </p:cNvPr>
          <p:cNvSpPr>
            <a:spLocks noGrp="1"/>
          </p:cNvSpPr>
          <p:nvPr>
            <p:ph type="sldNum" sz="quarter" idx="12"/>
          </p:nvPr>
        </p:nvSpPr>
        <p:spPr/>
        <p:txBody>
          <a:bodyPr/>
          <a:lstStyle/>
          <a:p>
            <a:fld id="{AC787BF1-2FA1-4124-8805-2BBA98F4F809}" type="slidenum">
              <a:rPr lang="en-IN" smtClean="0"/>
              <a:t>129</a:t>
            </a:fld>
            <a:endParaRPr lang="en-IN"/>
          </a:p>
        </p:txBody>
      </p:sp>
    </p:spTree>
    <p:extLst>
      <p:ext uri="{BB962C8B-B14F-4D97-AF65-F5344CB8AC3E}">
        <p14:creationId xmlns:p14="http://schemas.microsoft.com/office/powerpoint/2010/main" val="9009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WHY WE WANT TO WRITE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4990725"/>
          </a:xfrm>
          <a:prstGeom prst="rect">
            <a:avLst/>
          </a:prstGeom>
          <a:noFill/>
        </p:spPr>
        <p:txBody>
          <a:bodyPr wrap="square">
            <a:spAutoFit/>
          </a:bodyPr>
          <a:lstStyle/>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Identifying the desired results of a learning experience is the first step of backward design. Learning outcomes are used for this purpose.  </a:t>
            </a:r>
          </a:p>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Learning outcomes help instructors...</a:t>
            </a:r>
            <a:endParaRPr lang="en-IN" sz="2000" dirty="0">
              <a:effectLst/>
              <a:latin typeface="Georgia Pro" panose="02040502050405020303" pitchFamily="18" charset="0"/>
              <a:ea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describe to students what is expected of them</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plan appropriate teaching strategies, materials and assessments</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learn from and make changes to curriculum to improve student learning</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assess how the outcomes of a single course align with larger outcomes for an entire program</a:t>
            </a:r>
          </a:p>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Learning outcomes help students…</a:t>
            </a:r>
            <a:endParaRPr lang="en-IN" sz="2000" dirty="0">
              <a:effectLst/>
              <a:latin typeface="Georgia Pro" panose="02040502050405020303" pitchFamily="18" charset="0"/>
              <a:ea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anticipate what they will gain from an educational experience</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track their progress and know where they stand</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know in advance how they'll be assessed</a:t>
            </a:r>
          </a:p>
        </p:txBody>
      </p:sp>
      <p:sp>
        <p:nvSpPr>
          <p:cNvPr id="3" name="Date Placeholder 2">
            <a:extLst>
              <a:ext uri="{FF2B5EF4-FFF2-40B4-BE49-F238E27FC236}">
                <a16:creationId xmlns:a16="http://schemas.microsoft.com/office/drawing/2014/main" id="{AF6C81F9-4EDB-476D-BEC1-70366ED83E22}"/>
              </a:ext>
            </a:extLst>
          </p:cNvPr>
          <p:cNvSpPr>
            <a:spLocks noGrp="1"/>
          </p:cNvSpPr>
          <p:nvPr>
            <p:ph type="dt" sz="half" idx="10"/>
          </p:nvPr>
        </p:nvSpPr>
        <p:spPr/>
        <p:txBody>
          <a:bodyPr/>
          <a:lstStyle/>
          <a:p>
            <a:fld id="{FAB1F847-EE84-4C5A-9B79-B7B78AAD1773}" type="datetime3">
              <a:rPr lang="en-US" smtClean="0"/>
              <a:t>24 February 2022</a:t>
            </a:fld>
            <a:endParaRPr lang="en-IN" dirty="0"/>
          </a:p>
        </p:txBody>
      </p:sp>
      <p:sp>
        <p:nvSpPr>
          <p:cNvPr id="4" name="Footer Placeholder 3">
            <a:extLst>
              <a:ext uri="{FF2B5EF4-FFF2-40B4-BE49-F238E27FC236}">
                <a16:creationId xmlns:a16="http://schemas.microsoft.com/office/drawing/2014/main" id="{8ABA58F5-A8B1-4574-A6E7-6C4468950D1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C21EDBF-2877-415B-A654-F5542C4DD337}"/>
              </a:ext>
            </a:extLst>
          </p:cNvPr>
          <p:cNvSpPr>
            <a:spLocks noGrp="1"/>
          </p:cNvSpPr>
          <p:nvPr>
            <p:ph type="sldNum" sz="quarter" idx="12"/>
          </p:nvPr>
        </p:nvSpPr>
        <p:spPr/>
        <p:txBody>
          <a:bodyPr/>
          <a:lstStyle/>
          <a:p>
            <a:fld id="{AC787BF1-2FA1-4124-8805-2BBA98F4F809}" type="slidenum">
              <a:rPr lang="en-IN" smtClean="0"/>
              <a:t>13</a:t>
            </a:fld>
            <a:endParaRPr lang="en-IN"/>
          </a:p>
        </p:txBody>
      </p:sp>
    </p:spTree>
    <p:extLst>
      <p:ext uri="{BB962C8B-B14F-4D97-AF65-F5344CB8AC3E}">
        <p14:creationId xmlns:p14="http://schemas.microsoft.com/office/powerpoint/2010/main" val="5031968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123286"/>
            <a:ext cx="10748031" cy="4534190"/>
          </a:xfrm>
          <a:prstGeom prst="rect">
            <a:avLst/>
          </a:prstGeom>
          <a:noFill/>
        </p:spPr>
        <p:txBody>
          <a:bodyPr wrap="square">
            <a:spAutoFit/>
          </a:bodyPr>
          <a:lstStyle/>
          <a:p>
            <a:pPr algn="just">
              <a:lnSpc>
                <a:spcPct val="107000"/>
              </a:lnSpc>
              <a:spcAft>
                <a:spcPts val="800"/>
              </a:spcAft>
            </a:pPr>
            <a:r>
              <a:rPr lang="en-US" sz="2000" dirty="0">
                <a:latin typeface="Georgia Pro" panose="02040502050405020303" pitchFamily="18" charset="0"/>
              </a:rPr>
              <a:t>Most of the Courses are strongly Matched with PO1.</a:t>
            </a:r>
          </a:p>
          <a:p>
            <a:pPr algn="just">
              <a:lnSpc>
                <a:spcPct val="107000"/>
              </a:lnSpc>
              <a:spcAft>
                <a:spcPts val="800"/>
              </a:spcAft>
            </a:pPr>
            <a:r>
              <a:rPr lang="en-US" sz="2000" dirty="0">
                <a:latin typeface="Georgia Pro" panose="02040502050405020303" pitchFamily="18" charset="0"/>
              </a:rPr>
              <a:t>It is possible that PO2, PO3, PO4 and PO5 are addressed slightly by some courses.</a:t>
            </a:r>
          </a:p>
          <a:p>
            <a:pPr algn="just">
              <a:lnSpc>
                <a:spcPct val="107000"/>
              </a:lnSpc>
              <a:spcAft>
                <a:spcPts val="800"/>
              </a:spcAft>
            </a:pPr>
            <a:r>
              <a:rPr lang="en-US" sz="2000" dirty="0">
                <a:latin typeface="Georgia Pro" panose="02040502050405020303" pitchFamily="18" charset="0"/>
              </a:rPr>
              <a:t>Some specific courses that address PO6, PO7, PO8, PO9, PO10  &amp;PO11- engineering society, environment and sustainability, ethics, teamwork, projects, management and finance, communication .</a:t>
            </a:r>
          </a:p>
          <a:p>
            <a:pPr algn="just">
              <a:lnSpc>
                <a:spcPct val="107000"/>
              </a:lnSpc>
              <a:spcAft>
                <a:spcPts val="800"/>
              </a:spcAft>
            </a:pPr>
            <a:r>
              <a:rPr lang="en-US" sz="2000" dirty="0">
                <a:latin typeface="Georgia Pro" panose="02040502050405020303" pitchFamily="18" charset="0"/>
              </a:rPr>
              <a:t>Projects can potentially address many </a:t>
            </a:r>
            <a:r>
              <a:rPr lang="en-US" sz="2000" dirty="0" err="1">
                <a:latin typeface="Georgia Pro" panose="02040502050405020303" pitchFamily="18" charset="0"/>
              </a:rPr>
              <a:t>POs.</a:t>
            </a:r>
            <a:r>
              <a:rPr lang="en-US" sz="1800" b="0" i="0" dirty="0">
                <a:solidFill>
                  <a:srgbClr val="000000"/>
                </a:solidFill>
                <a:effectLst/>
                <a:latin typeface="TimesNewRomanPSMT"/>
              </a:rPr>
              <a:t> </a:t>
            </a:r>
            <a:r>
              <a:rPr lang="en-US" sz="2000" dirty="0">
                <a:latin typeface="Georgia Pro" panose="02040502050405020303" pitchFamily="18" charset="0"/>
              </a:rPr>
              <a:t>But the POs addressed must get reflected in the rubrics used to evaluate the projects.</a:t>
            </a:r>
          </a:p>
          <a:p>
            <a:pPr algn="just">
              <a:lnSpc>
                <a:spcPct val="107000"/>
              </a:lnSpc>
              <a:spcAft>
                <a:spcPts val="800"/>
              </a:spcAft>
            </a:pPr>
            <a:r>
              <a:rPr lang="en-US" sz="2000" dirty="0">
                <a:latin typeface="Georgia Pro" panose="02040502050405020303" pitchFamily="18" charset="0"/>
              </a:rPr>
              <a:t>Tagging a CO with any PO requires that both instruction and assessment include items related to that identified PO.</a:t>
            </a:r>
          </a:p>
          <a:p>
            <a:pPr algn="just">
              <a:lnSpc>
                <a:spcPct val="107000"/>
              </a:lnSpc>
              <a:spcAft>
                <a:spcPts val="800"/>
              </a:spcAft>
            </a:pPr>
            <a:r>
              <a:rPr lang="en-US" sz="2000" dirty="0">
                <a:latin typeface="Georgia Pro" panose="02040502050405020303" pitchFamily="18" charset="0"/>
              </a:rPr>
              <a:t>If a CO is tagged with PO12, (PO12 is lifelong learning) we must show</a:t>
            </a:r>
            <a:br>
              <a:rPr lang="en-US" sz="2000" dirty="0">
                <a:latin typeface="Georgia Pro" panose="02040502050405020303" pitchFamily="18" charset="0"/>
              </a:rPr>
            </a:br>
            <a:r>
              <a:rPr lang="en-US" sz="2000" dirty="0">
                <a:latin typeface="Georgia Pro" panose="02040502050405020303" pitchFamily="18" charset="0"/>
              </a:rPr>
              <a:t>instructional activities design to facilitate learners acquire the knowledge skills and attitudes</a:t>
            </a:r>
            <a:br>
              <a:rPr lang="en-US" sz="2000" dirty="0">
                <a:latin typeface="Georgia Pro" panose="02040502050405020303" pitchFamily="18" charset="0"/>
              </a:rPr>
            </a:br>
            <a:r>
              <a:rPr lang="en-US" sz="2000" dirty="0">
                <a:latin typeface="Georgia Pro" panose="02040502050405020303" pitchFamily="18" charset="0"/>
              </a:rPr>
              <a:t>required for lifelong learning.</a:t>
            </a:r>
          </a:p>
        </p:txBody>
      </p:sp>
      <p:sp>
        <p:nvSpPr>
          <p:cNvPr id="2" name="Date Placeholder 1">
            <a:extLst>
              <a:ext uri="{FF2B5EF4-FFF2-40B4-BE49-F238E27FC236}">
                <a16:creationId xmlns:a16="http://schemas.microsoft.com/office/drawing/2014/main" id="{AE4C831F-48D5-4718-B2D9-3152B35CBF46}"/>
              </a:ext>
            </a:extLst>
          </p:cNvPr>
          <p:cNvSpPr>
            <a:spLocks noGrp="1"/>
          </p:cNvSpPr>
          <p:nvPr>
            <p:ph type="dt" sz="half" idx="10"/>
          </p:nvPr>
        </p:nvSpPr>
        <p:spPr/>
        <p:txBody>
          <a:bodyPr/>
          <a:lstStyle/>
          <a:p>
            <a:fld id="{74DDD23A-AA79-4ECA-BEFD-51C4C5742989}" type="datetime3">
              <a:rPr lang="en-US" smtClean="0"/>
              <a:t>24 February 2022</a:t>
            </a:fld>
            <a:endParaRPr lang="en-IN" dirty="0"/>
          </a:p>
        </p:txBody>
      </p:sp>
      <p:sp>
        <p:nvSpPr>
          <p:cNvPr id="3" name="Footer Placeholder 2">
            <a:extLst>
              <a:ext uri="{FF2B5EF4-FFF2-40B4-BE49-F238E27FC236}">
                <a16:creationId xmlns:a16="http://schemas.microsoft.com/office/drawing/2014/main" id="{0F69EAE4-C598-49B4-8977-4ED7018883E1}"/>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C989A923-321A-46BF-A81A-97154C319B70}"/>
              </a:ext>
            </a:extLst>
          </p:cNvPr>
          <p:cNvSpPr>
            <a:spLocks noGrp="1"/>
          </p:cNvSpPr>
          <p:nvPr>
            <p:ph type="sldNum" sz="quarter" idx="12"/>
          </p:nvPr>
        </p:nvSpPr>
        <p:spPr/>
        <p:txBody>
          <a:bodyPr/>
          <a:lstStyle/>
          <a:p>
            <a:fld id="{AC787BF1-2FA1-4124-8805-2BBA98F4F809}" type="slidenum">
              <a:rPr lang="en-IN" smtClean="0"/>
              <a:t>130</a:t>
            </a:fld>
            <a:endParaRPr lang="en-IN"/>
          </a:p>
        </p:txBody>
      </p:sp>
    </p:spTree>
    <p:extLst>
      <p:ext uri="{BB962C8B-B14F-4D97-AF65-F5344CB8AC3E}">
        <p14:creationId xmlns:p14="http://schemas.microsoft.com/office/powerpoint/2010/main" val="1202286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52B1616A-DF41-40FF-9FBB-D58B860AF272}"/>
              </a:ext>
            </a:extLst>
          </p:cNvPr>
          <p:cNvGraphicFramePr>
            <a:graphicFrameLocks noGrp="1"/>
          </p:cNvGraphicFramePr>
          <p:nvPr>
            <p:extLst>
              <p:ext uri="{D42A27DB-BD31-4B8C-83A1-F6EECF244321}">
                <p14:modId xmlns:p14="http://schemas.microsoft.com/office/powerpoint/2010/main" val="3452754476"/>
              </p:ext>
            </p:extLst>
          </p:nvPr>
        </p:nvGraphicFramePr>
        <p:xfrm>
          <a:off x="622650" y="1088782"/>
          <a:ext cx="10689539" cy="5179187"/>
        </p:xfrm>
        <a:graphic>
          <a:graphicData uri="http://schemas.openxmlformats.org/drawingml/2006/table">
            <a:tbl>
              <a:tblPr firstRow="1" bandRow="1">
                <a:tableStyleId>{5C22544A-7EE6-4342-B048-85BDC9FD1C3A}</a:tableStyleId>
              </a:tblPr>
              <a:tblGrid>
                <a:gridCol w="694421">
                  <a:extLst>
                    <a:ext uri="{9D8B030D-6E8A-4147-A177-3AD203B41FA5}">
                      <a16:colId xmlns:a16="http://schemas.microsoft.com/office/drawing/2014/main" val="159477336"/>
                    </a:ext>
                  </a:extLst>
                </a:gridCol>
                <a:gridCol w="4479722">
                  <a:extLst>
                    <a:ext uri="{9D8B030D-6E8A-4147-A177-3AD203B41FA5}">
                      <a16:colId xmlns:a16="http://schemas.microsoft.com/office/drawing/2014/main" val="1821544679"/>
                    </a:ext>
                  </a:extLst>
                </a:gridCol>
                <a:gridCol w="1300293">
                  <a:extLst>
                    <a:ext uri="{9D8B030D-6E8A-4147-A177-3AD203B41FA5}">
                      <a16:colId xmlns:a16="http://schemas.microsoft.com/office/drawing/2014/main" val="3560795664"/>
                    </a:ext>
                  </a:extLst>
                </a:gridCol>
                <a:gridCol w="696286">
                  <a:extLst>
                    <a:ext uri="{9D8B030D-6E8A-4147-A177-3AD203B41FA5}">
                      <a16:colId xmlns:a16="http://schemas.microsoft.com/office/drawing/2014/main" val="4237560723"/>
                    </a:ext>
                  </a:extLst>
                </a:gridCol>
                <a:gridCol w="755010">
                  <a:extLst>
                    <a:ext uri="{9D8B030D-6E8A-4147-A177-3AD203B41FA5}">
                      <a16:colId xmlns:a16="http://schemas.microsoft.com/office/drawing/2014/main" val="4273141395"/>
                    </a:ext>
                  </a:extLst>
                </a:gridCol>
                <a:gridCol w="1417739">
                  <a:extLst>
                    <a:ext uri="{9D8B030D-6E8A-4147-A177-3AD203B41FA5}">
                      <a16:colId xmlns:a16="http://schemas.microsoft.com/office/drawing/2014/main" val="3193148298"/>
                    </a:ext>
                  </a:extLst>
                </a:gridCol>
                <a:gridCol w="1346068">
                  <a:extLst>
                    <a:ext uri="{9D8B030D-6E8A-4147-A177-3AD203B41FA5}">
                      <a16:colId xmlns:a16="http://schemas.microsoft.com/office/drawing/2014/main" val="2898840036"/>
                    </a:ext>
                  </a:extLst>
                </a:gridCol>
              </a:tblGrid>
              <a:tr h="370840">
                <a:tc>
                  <a:txBody>
                    <a:bodyPr/>
                    <a:lstStyle/>
                    <a:p>
                      <a:r>
                        <a:rPr lang="en-US" dirty="0"/>
                        <a:t>COs</a:t>
                      </a:r>
                      <a:endParaRPr lang="en-IN" dirty="0"/>
                    </a:p>
                  </a:txBody>
                  <a:tcPr/>
                </a:tc>
                <a:tc>
                  <a:txBody>
                    <a:bodyPr/>
                    <a:lstStyle/>
                    <a:p>
                      <a:endParaRPr lang="en-IN"/>
                    </a:p>
                  </a:txBody>
                  <a:tcPr/>
                </a:tc>
                <a:tc>
                  <a:txBody>
                    <a:bodyPr/>
                    <a:lstStyle/>
                    <a:p>
                      <a:r>
                        <a:rPr lang="en-US" dirty="0"/>
                        <a:t>PO/PSO</a:t>
                      </a:r>
                      <a:endParaRPr lang="en-IN" dirty="0"/>
                    </a:p>
                  </a:txBody>
                  <a:tcPr/>
                </a:tc>
                <a:tc>
                  <a:txBody>
                    <a:bodyPr/>
                    <a:lstStyle/>
                    <a:p>
                      <a:r>
                        <a:rPr lang="en-US" dirty="0"/>
                        <a:t>CL</a:t>
                      </a:r>
                      <a:endParaRPr lang="en-IN" dirty="0"/>
                    </a:p>
                  </a:txBody>
                  <a:tcPr/>
                </a:tc>
                <a:tc>
                  <a:txBody>
                    <a:bodyPr/>
                    <a:lstStyle/>
                    <a:p>
                      <a:r>
                        <a:rPr lang="en-US" dirty="0"/>
                        <a:t>KC</a:t>
                      </a:r>
                      <a:endParaRPr lang="en-IN" dirty="0"/>
                    </a:p>
                  </a:txBody>
                  <a:tcPr/>
                </a:tc>
                <a:tc>
                  <a:txBody>
                    <a:bodyPr/>
                    <a:lstStyle/>
                    <a:p>
                      <a:r>
                        <a:rPr lang="en-US" dirty="0"/>
                        <a:t>Class session</a:t>
                      </a:r>
                      <a:endParaRPr lang="en-IN" dirty="0"/>
                    </a:p>
                  </a:txBody>
                  <a:tcPr/>
                </a:tc>
                <a:tc>
                  <a:txBody>
                    <a:bodyPr/>
                    <a:lstStyle/>
                    <a:p>
                      <a:r>
                        <a:rPr lang="en-US" dirty="0"/>
                        <a:t>Lab Session</a:t>
                      </a:r>
                      <a:endParaRPr lang="en-IN" dirty="0"/>
                    </a:p>
                  </a:txBody>
                  <a:tcPr/>
                </a:tc>
                <a:extLst>
                  <a:ext uri="{0D108BD9-81ED-4DB2-BD59-A6C34878D82A}">
                    <a16:rowId xmlns:a16="http://schemas.microsoft.com/office/drawing/2014/main" val="260231219"/>
                  </a:ext>
                </a:extLst>
              </a:tr>
              <a:tr h="370840">
                <a:tc>
                  <a:txBody>
                    <a:bodyPr/>
                    <a:lstStyle/>
                    <a:p>
                      <a:r>
                        <a:rPr lang="en-US" dirty="0"/>
                        <a:t>CO1</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M</a:t>
                      </a:r>
                      <a:r>
                        <a:rPr lang="en-US" sz="1800" b="0" i="0" dirty="0">
                          <a:solidFill>
                            <a:srgbClr val="000000"/>
                          </a:solidFill>
                          <a:effectLst/>
                          <a:latin typeface="Georgia Pro" panose="02040502050405020303" pitchFamily="18" charset="0"/>
                        </a:rPr>
                        <a:t>odel</a:t>
                      </a:r>
                      <a:r>
                        <a:rPr lang="en-US" sz="1800" b="1" i="0" dirty="0">
                          <a:solidFill>
                            <a:srgbClr val="000000"/>
                          </a:solidFill>
                          <a:effectLst/>
                          <a:latin typeface="Georgia Pro" panose="02040502050405020303" pitchFamily="18" charset="0"/>
                        </a:rPr>
                        <a:t> </a:t>
                      </a:r>
                      <a:r>
                        <a:rPr lang="en-US" sz="1800" b="0" i="0" dirty="0">
                          <a:solidFill>
                            <a:srgbClr val="000000"/>
                          </a:solidFill>
                          <a:effectLst/>
                          <a:latin typeface="Georgia Pro" panose="02040502050405020303" pitchFamily="18" charset="0"/>
                        </a:rPr>
                        <a:t>transistor amplifier circuit in audio frequency range with the help of h-parameter model.</a:t>
                      </a:r>
                    </a:p>
                  </a:txBody>
                  <a:tcPr/>
                </a:tc>
                <a:tc>
                  <a:txBody>
                    <a:bodyPr/>
                    <a:lstStyle/>
                    <a:p>
                      <a:r>
                        <a:rPr lang="en-US" dirty="0"/>
                        <a:t>PO1, PO10/ PSO1</a:t>
                      </a:r>
                      <a:endParaRPr lang="en-IN" dirty="0"/>
                    </a:p>
                  </a:txBody>
                  <a:tcPr/>
                </a:tc>
                <a:tc>
                  <a:txBody>
                    <a:bodyPr/>
                    <a:lstStyle/>
                    <a:p>
                      <a:r>
                        <a:rPr lang="en-US" dirty="0"/>
                        <a:t>U</a:t>
                      </a:r>
                      <a:endParaRPr lang="en-IN" dirty="0"/>
                    </a:p>
                  </a:txBody>
                  <a:tcPr/>
                </a:tc>
                <a:tc>
                  <a:txBody>
                    <a:bodyPr/>
                    <a:lstStyle/>
                    <a:p>
                      <a:r>
                        <a:rPr lang="en-US" dirty="0"/>
                        <a:t>C,P</a:t>
                      </a:r>
                      <a:endParaRPr lang="en-IN" dirty="0"/>
                    </a:p>
                  </a:txBody>
                  <a:tcPr/>
                </a:tc>
                <a:tc>
                  <a:txBody>
                    <a:bodyPr/>
                    <a:lstStyle/>
                    <a:p>
                      <a:r>
                        <a:rPr lang="en-US" dirty="0"/>
                        <a:t>9</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2192607184"/>
                  </a:ext>
                </a:extLst>
              </a:tr>
              <a:tr h="370840">
                <a:tc>
                  <a:txBody>
                    <a:bodyPr/>
                    <a:lstStyle/>
                    <a:p>
                      <a:r>
                        <a:rPr lang="en-US" dirty="0"/>
                        <a:t>CO2</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U</a:t>
                      </a:r>
                      <a:r>
                        <a:rPr lang="en-US" sz="1800" b="0" i="0" dirty="0">
                          <a:solidFill>
                            <a:srgbClr val="000000"/>
                          </a:solidFill>
                          <a:effectLst/>
                          <a:latin typeface="Georgia Pro" panose="02040502050405020303" pitchFamily="18" charset="0"/>
                        </a:rPr>
                        <a:t>nderstand concept of feedback in amplifier and classify amplifiers based on feedback topology.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PO1/ PSO1</a:t>
                      </a:r>
                      <a:endParaRPr lang="en-IN" dirty="0"/>
                    </a:p>
                  </a:txBody>
                  <a:tcPr/>
                </a:tc>
                <a:tc>
                  <a:txBody>
                    <a:bodyPr/>
                    <a:lstStyle/>
                    <a:p>
                      <a:r>
                        <a:rPr lang="en-US" dirty="0"/>
                        <a:t>U</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6</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3701716408"/>
                  </a:ext>
                </a:extLst>
              </a:tr>
              <a:tr h="370840">
                <a:tc>
                  <a:txBody>
                    <a:bodyPr/>
                    <a:lstStyle/>
                    <a:p>
                      <a:r>
                        <a:rPr lang="en-US" dirty="0"/>
                        <a:t>CO3</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signal generator circuit in both audio frequency and radio frequency range using transistor.</a:t>
                      </a:r>
                    </a:p>
                  </a:txBody>
                  <a:tcPr/>
                </a:tc>
                <a:tc>
                  <a:txBody>
                    <a:bodyPr/>
                    <a:lstStyle/>
                    <a:p>
                      <a:r>
                        <a:rPr lang="en-US" dirty="0"/>
                        <a:t>PO3, PO4, PO5/ PSO1</a:t>
                      </a:r>
                      <a:endParaRPr lang="en-IN" dirty="0"/>
                    </a:p>
                  </a:txBody>
                  <a:tcPr/>
                </a:tc>
                <a:tc>
                  <a:txBody>
                    <a:bodyPr/>
                    <a:lstStyle/>
                    <a:p>
                      <a:r>
                        <a:rPr lang="en-US" dirty="0"/>
                        <a:t>AP, An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8</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3427767785"/>
                  </a:ext>
                </a:extLst>
              </a:tr>
              <a:tr h="370840">
                <a:tc>
                  <a:txBody>
                    <a:bodyPr/>
                    <a:lstStyle/>
                    <a:p>
                      <a:r>
                        <a:rPr lang="en-US" dirty="0"/>
                        <a:t>CO4</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power amplifier circuit in audio frequency</a:t>
                      </a:r>
                      <a:r>
                        <a:rPr lang="en-US" sz="1800" dirty="0">
                          <a:solidFill>
                            <a:srgbClr val="000000"/>
                          </a:solidFill>
                          <a:latin typeface="Georgia Pro" panose="02040502050405020303" pitchFamily="18" charset="0"/>
                        </a:rPr>
                        <a:t> </a:t>
                      </a:r>
                      <a:r>
                        <a:rPr lang="en-US" sz="1800" b="0" i="0" dirty="0">
                          <a:solidFill>
                            <a:srgbClr val="000000"/>
                          </a:solidFill>
                          <a:effectLst/>
                          <a:latin typeface="Georgia Pro" panose="02040502050405020303" pitchFamily="18" charset="0"/>
                        </a:rPr>
                        <a:t>range.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PO3, PO4, PO5/ PSO1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 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10</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2507825994"/>
                  </a:ext>
                </a:extLst>
              </a:tr>
              <a:tr h="370840">
                <a:tc>
                  <a:txBody>
                    <a:bodyPr/>
                    <a:lstStyle/>
                    <a:p>
                      <a:r>
                        <a:rPr lang="en-US" dirty="0"/>
                        <a:t>CO5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linear and nonlinear electronic circuits</a:t>
                      </a:r>
                      <a:r>
                        <a:rPr lang="en-US" sz="1800" dirty="0">
                          <a:solidFill>
                            <a:srgbClr val="000000"/>
                          </a:solidFill>
                          <a:latin typeface="Georgia Pro" panose="02040502050405020303" pitchFamily="18" charset="0"/>
                        </a:rPr>
                        <a:t> </a:t>
                      </a:r>
                      <a:r>
                        <a:rPr lang="en-US" sz="1800" b="0" i="0" dirty="0">
                          <a:solidFill>
                            <a:srgbClr val="000000"/>
                          </a:solidFill>
                          <a:effectLst/>
                          <a:latin typeface="Georgia Pro" panose="02040502050405020303" pitchFamily="18" charset="0"/>
                        </a:rPr>
                        <a:t>using OPAMP (I.C-741).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PO3, PO4, PO5/ PSO1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 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3</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1508338460"/>
                  </a:ext>
                </a:extLst>
              </a:tr>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dirty="0"/>
                        <a:t>36</a:t>
                      </a:r>
                      <a:endParaRPr lang="en-IN" dirty="0"/>
                    </a:p>
                  </a:txBody>
                  <a:tcPr/>
                </a:tc>
                <a:tc>
                  <a:txBody>
                    <a:bodyPr/>
                    <a:lstStyle/>
                    <a:p>
                      <a:r>
                        <a:rPr lang="en-US" dirty="0"/>
                        <a:t>28</a:t>
                      </a:r>
                      <a:endParaRPr lang="en-IN" dirty="0"/>
                    </a:p>
                  </a:txBody>
                  <a:tcPr/>
                </a:tc>
                <a:extLst>
                  <a:ext uri="{0D108BD9-81ED-4DB2-BD59-A6C34878D82A}">
                    <a16:rowId xmlns:a16="http://schemas.microsoft.com/office/drawing/2014/main" val="1053951578"/>
                  </a:ext>
                </a:extLst>
              </a:tr>
            </a:tbl>
          </a:graphicData>
        </a:graphic>
      </p:graphicFrame>
      <p:sp>
        <p:nvSpPr>
          <p:cNvPr id="3" name="Date Placeholder 2">
            <a:extLst>
              <a:ext uri="{FF2B5EF4-FFF2-40B4-BE49-F238E27FC236}">
                <a16:creationId xmlns:a16="http://schemas.microsoft.com/office/drawing/2014/main" id="{7897A1EF-AEAB-4581-B5D7-06706EDA9A82}"/>
              </a:ext>
            </a:extLst>
          </p:cNvPr>
          <p:cNvSpPr>
            <a:spLocks noGrp="1"/>
          </p:cNvSpPr>
          <p:nvPr>
            <p:ph type="dt" sz="half" idx="10"/>
          </p:nvPr>
        </p:nvSpPr>
        <p:spPr/>
        <p:txBody>
          <a:bodyPr/>
          <a:lstStyle/>
          <a:p>
            <a:fld id="{A96C2C0E-26F4-4B67-A7E5-F88BD696837E}" type="datetime3">
              <a:rPr lang="en-US" smtClean="0"/>
              <a:t>24 February 2022</a:t>
            </a:fld>
            <a:endParaRPr lang="en-IN" dirty="0"/>
          </a:p>
        </p:txBody>
      </p:sp>
      <p:sp>
        <p:nvSpPr>
          <p:cNvPr id="4" name="Footer Placeholder 3">
            <a:extLst>
              <a:ext uri="{FF2B5EF4-FFF2-40B4-BE49-F238E27FC236}">
                <a16:creationId xmlns:a16="http://schemas.microsoft.com/office/drawing/2014/main" id="{1EFB0943-641E-467D-8516-FDD1A0ADE0C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27CDCD1-EA48-4905-859C-184484020D8C}"/>
              </a:ext>
            </a:extLst>
          </p:cNvPr>
          <p:cNvSpPr>
            <a:spLocks noGrp="1"/>
          </p:cNvSpPr>
          <p:nvPr>
            <p:ph type="sldNum" sz="quarter" idx="12"/>
          </p:nvPr>
        </p:nvSpPr>
        <p:spPr/>
        <p:txBody>
          <a:bodyPr/>
          <a:lstStyle/>
          <a:p>
            <a:fld id="{AC787BF1-2FA1-4124-8805-2BBA98F4F809}" type="slidenum">
              <a:rPr lang="en-IN" smtClean="0"/>
              <a:t>131</a:t>
            </a:fld>
            <a:endParaRPr lang="en-IN"/>
          </a:p>
        </p:txBody>
      </p:sp>
    </p:spTree>
    <p:extLst>
      <p:ext uri="{BB962C8B-B14F-4D97-AF65-F5344CB8AC3E}">
        <p14:creationId xmlns:p14="http://schemas.microsoft.com/office/powerpoint/2010/main" val="2370470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1820255" y="93588"/>
            <a:ext cx="9575826" cy="8641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 with 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9BF89DBC-C509-4296-A11D-705A0A0D2B3F}"/>
              </a:ext>
            </a:extLst>
          </p:cNvPr>
          <p:cNvGraphicFramePr>
            <a:graphicFrameLocks noGrp="1"/>
          </p:cNvGraphicFramePr>
          <p:nvPr>
            <p:extLst>
              <p:ext uri="{D42A27DB-BD31-4B8C-83A1-F6EECF244321}">
                <p14:modId xmlns:p14="http://schemas.microsoft.com/office/powerpoint/2010/main" val="3056481652"/>
              </p:ext>
            </p:extLst>
          </p:nvPr>
        </p:nvGraphicFramePr>
        <p:xfrm>
          <a:off x="736364" y="1801845"/>
          <a:ext cx="10659716" cy="2820487"/>
        </p:xfrm>
        <a:graphic>
          <a:graphicData uri="http://schemas.openxmlformats.org/drawingml/2006/table">
            <a:tbl>
              <a:tblPr firstRow="1" bandRow="1">
                <a:tableStyleId>{5C22544A-7EE6-4342-B048-85BDC9FD1C3A}</a:tableStyleId>
              </a:tblPr>
              <a:tblGrid>
                <a:gridCol w="819978">
                  <a:extLst>
                    <a:ext uri="{9D8B030D-6E8A-4147-A177-3AD203B41FA5}">
                      <a16:colId xmlns:a16="http://schemas.microsoft.com/office/drawing/2014/main" val="717670214"/>
                    </a:ext>
                  </a:extLst>
                </a:gridCol>
                <a:gridCol w="792577">
                  <a:extLst>
                    <a:ext uri="{9D8B030D-6E8A-4147-A177-3AD203B41FA5}">
                      <a16:colId xmlns:a16="http://schemas.microsoft.com/office/drawing/2014/main" val="3290930538"/>
                    </a:ext>
                  </a:extLst>
                </a:gridCol>
                <a:gridCol w="763399">
                  <a:extLst>
                    <a:ext uri="{9D8B030D-6E8A-4147-A177-3AD203B41FA5}">
                      <a16:colId xmlns:a16="http://schemas.microsoft.com/office/drawing/2014/main" val="1477550564"/>
                    </a:ext>
                  </a:extLst>
                </a:gridCol>
                <a:gridCol w="755009">
                  <a:extLst>
                    <a:ext uri="{9D8B030D-6E8A-4147-A177-3AD203B41FA5}">
                      <a16:colId xmlns:a16="http://schemas.microsoft.com/office/drawing/2014/main" val="2607128920"/>
                    </a:ext>
                  </a:extLst>
                </a:gridCol>
                <a:gridCol w="755009">
                  <a:extLst>
                    <a:ext uri="{9D8B030D-6E8A-4147-A177-3AD203B41FA5}">
                      <a16:colId xmlns:a16="http://schemas.microsoft.com/office/drawing/2014/main" val="3826405838"/>
                    </a:ext>
                  </a:extLst>
                </a:gridCol>
                <a:gridCol w="780176">
                  <a:extLst>
                    <a:ext uri="{9D8B030D-6E8A-4147-A177-3AD203B41FA5}">
                      <a16:colId xmlns:a16="http://schemas.microsoft.com/office/drawing/2014/main" val="2333503101"/>
                    </a:ext>
                  </a:extLst>
                </a:gridCol>
                <a:gridCol w="738231">
                  <a:extLst>
                    <a:ext uri="{9D8B030D-6E8A-4147-A177-3AD203B41FA5}">
                      <a16:colId xmlns:a16="http://schemas.microsoft.com/office/drawing/2014/main" val="2913237012"/>
                    </a:ext>
                  </a:extLst>
                </a:gridCol>
                <a:gridCol w="780176">
                  <a:extLst>
                    <a:ext uri="{9D8B030D-6E8A-4147-A177-3AD203B41FA5}">
                      <a16:colId xmlns:a16="http://schemas.microsoft.com/office/drawing/2014/main" val="1216253561"/>
                    </a:ext>
                  </a:extLst>
                </a:gridCol>
                <a:gridCol w="755010">
                  <a:extLst>
                    <a:ext uri="{9D8B030D-6E8A-4147-A177-3AD203B41FA5}">
                      <a16:colId xmlns:a16="http://schemas.microsoft.com/office/drawing/2014/main" val="787694031"/>
                    </a:ext>
                  </a:extLst>
                </a:gridCol>
                <a:gridCol w="780176">
                  <a:extLst>
                    <a:ext uri="{9D8B030D-6E8A-4147-A177-3AD203B41FA5}">
                      <a16:colId xmlns:a16="http://schemas.microsoft.com/office/drawing/2014/main" val="1216846472"/>
                    </a:ext>
                  </a:extLst>
                </a:gridCol>
                <a:gridCol w="964734">
                  <a:extLst>
                    <a:ext uri="{9D8B030D-6E8A-4147-A177-3AD203B41FA5}">
                      <a16:colId xmlns:a16="http://schemas.microsoft.com/office/drawing/2014/main" val="3946732432"/>
                    </a:ext>
                  </a:extLst>
                </a:gridCol>
                <a:gridCol w="973123">
                  <a:extLst>
                    <a:ext uri="{9D8B030D-6E8A-4147-A177-3AD203B41FA5}">
                      <a16:colId xmlns:a16="http://schemas.microsoft.com/office/drawing/2014/main" val="2523506362"/>
                    </a:ext>
                  </a:extLst>
                </a:gridCol>
                <a:gridCol w="1002118">
                  <a:extLst>
                    <a:ext uri="{9D8B030D-6E8A-4147-A177-3AD203B41FA5}">
                      <a16:colId xmlns:a16="http://schemas.microsoft.com/office/drawing/2014/main" val="2354455728"/>
                    </a:ext>
                  </a:extLst>
                </a:gridCol>
              </a:tblGrid>
              <a:tr h="737172">
                <a:tc>
                  <a:txBody>
                    <a:bodyPr/>
                    <a:lstStyle/>
                    <a:p>
                      <a:r>
                        <a:rPr lang="en-US" sz="2000" dirty="0">
                          <a:latin typeface="Georgia Pro" panose="02040502050405020303" pitchFamily="18" charset="0"/>
                        </a:rPr>
                        <a:t>CO</a:t>
                      </a:r>
                      <a:endParaRPr lang="en-IN" sz="2000" dirty="0">
                        <a:latin typeface="Georgia Pro" panose="02040502050405020303" pitchFamily="18" charset="0"/>
                      </a:endParaRPr>
                    </a:p>
                  </a:txBody>
                  <a:tcPr/>
                </a:tc>
                <a:tc>
                  <a:txBody>
                    <a:bodyPr/>
                    <a:lstStyle/>
                    <a:p>
                      <a:r>
                        <a:rPr lang="en-US" sz="2000" dirty="0">
                          <a:latin typeface="Georgia Pro" panose="02040502050405020303" pitchFamily="18" charset="0"/>
                        </a:rPr>
                        <a:t>PO1</a:t>
                      </a:r>
                      <a:endParaRPr lang="en-IN" sz="2000" dirty="0">
                        <a:latin typeface="Georgia Pro"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PO2</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PO3</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PO4</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PO5</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PO6</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PO7</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PO8</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PO9</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PO10</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PO11</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PO12</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extLst>
                  <a:ext uri="{0D108BD9-81ED-4DB2-BD59-A6C34878D82A}">
                    <a16:rowId xmlns:a16="http://schemas.microsoft.com/office/drawing/2014/main" val="3826193444"/>
                  </a:ext>
                </a:extLst>
              </a:tr>
              <a:tr h="416663">
                <a:tc>
                  <a:txBody>
                    <a:bodyPr/>
                    <a:lstStyle/>
                    <a:p>
                      <a:r>
                        <a:rPr lang="en-IN" sz="2000" b="1" i="0">
                          <a:solidFill>
                            <a:srgbClr val="000000"/>
                          </a:solidFill>
                          <a:effectLst/>
                          <a:latin typeface="Georgia Pro" panose="02040502050405020303" pitchFamily="18" charset="0"/>
                        </a:rPr>
                        <a:t>CO1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 </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30520569"/>
                  </a:ext>
                </a:extLst>
              </a:tr>
              <a:tr h="416663">
                <a:tc>
                  <a:txBody>
                    <a:bodyPr/>
                    <a:lstStyle/>
                    <a:p>
                      <a:r>
                        <a:rPr lang="en-IN" sz="2000" b="1" i="0">
                          <a:solidFill>
                            <a:srgbClr val="000000"/>
                          </a:solidFill>
                          <a:effectLst/>
                          <a:latin typeface="Georgia Pro" panose="02040502050405020303" pitchFamily="18" charset="0"/>
                        </a:rPr>
                        <a:t>CO2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 </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2 </a:t>
                      </a:r>
                      <a:endParaRPr lang="en-IN" sz="2000" dirty="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2388995020"/>
                  </a:ext>
                </a:extLst>
              </a:tr>
              <a:tr h="416663">
                <a:tc>
                  <a:txBody>
                    <a:bodyPr/>
                    <a:lstStyle/>
                    <a:p>
                      <a:r>
                        <a:rPr lang="en-IN" sz="2000" b="1" i="0">
                          <a:solidFill>
                            <a:srgbClr val="000000"/>
                          </a:solidFill>
                          <a:effectLst/>
                          <a:latin typeface="Georgia Pro" panose="02040502050405020303" pitchFamily="18" charset="0"/>
                        </a:rPr>
                        <a:t>CO3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1626471474"/>
                  </a:ext>
                </a:extLst>
              </a:tr>
              <a:tr h="416663">
                <a:tc>
                  <a:txBody>
                    <a:bodyPr/>
                    <a:lstStyle/>
                    <a:p>
                      <a:r>
                        <a:rPr lang="en-IN" sz="2000" b="1" i="0">
                          <a:solidFill>
                            <a:srgbClr val="000000"/>
                          </a:solidFill>
                          <a:effectLst/>
                          <a:latin typeface="Georgia Pro" panose="02040502050405020303" pitchFamily="18" charset="0"/>
                        </a:rPr>
                        <a:t>CO4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2</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399696937"/>
                  </a:ext>
                </a:extLst>
              </a:tr>
              <a:tr h="416663">
                <a:tc>
                  <a:txBody>
                    <a:bodyPr/>
                    <a:lstStyle/>
                    <a:p>
                      <a:r>
                        <a:rPr lang="en-IN" sz="2000" b="1" i="0">
                          <a:solidFill>
                            <a:srgbClr val="000000"/>
                          </a:solidFill>
                          <a:effectLst/>
                          <a:latin typeface="Georgia Pro" panose="02040502050405020303" pitchFamily="18" charset="0"/>
                        </a:rPr>
                        <a:t>CO5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 </a:t>
                      </a:r>
                      <a:endParaRPr lang="en-IN" sz="2000" dirty="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1</a:t>
                      </a:r>
                      <a:endParaRPr lang="en-IN" sz="2000" dirty="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3</a:t>
                      </a:r>
                      <a:endParaRPr lang="en-IN" sz="2000" dirty="0">
                        <a:effectLst/>
                        <a:latin typeface="Georgia Pro" panose="02040502050405020303" pitchFamily="18" charset="0"/>
                      </a:endParaRPr>
                    </a:p>
                  </a:txBody>
                  <a:tcPr anchor="ctr"/>
                </a:tc>
                <a:extLst>
                  <a:ext uri="{0D108BD9-81ED-4DB2-BD59-A6C34878D82A}">
                    <a16:rowId xmlns:a16="http://schemas.microsoft.com/office/drawing/2014/main" val="2509630373"/>
                  </a:ext>
                </a:extLst>
              </a:tr>
            </a:tbl>
          </a:graphicData>
        </a:graphic>
      </p:graphicFrame>
      <p:sp>
        <p:nvSpPr>
          <p:cNvPr id="10" name="TextBox 9">
            <a:extLst>
              <a:ext uri="{FF2B5EF4-FFF2-40B4-BE49-F238E27FC236}">
                <a16:creationId xmlns:a16="http://schemas.microsoft.com/office/drawing/2014/main" id="{009CD058-2550-4CB0-9C3E-90C516A0EB8F}"/>
              </a:ext>
            </a:extLst>
          </p:cNvPr>
          <p:cNvSpPr txBox="1"/>
          <p:nvPr/>
        </p:nvSpPr>
        <p:spPr>
          <a:xfrm>
            <a:off x="886953" y="4815173"/>
            <a:ext cx="3072651" cy="369332"/>
          </a:xfrm>
          <a:prstGeom prst="rect">
            <a:avLst/>
          </a:prstGeom>
          <a:noFill/>
        </p:spPr>
        <p:txBody>
          <a:bodyPr wrap="square">
            <a:spAutoFit/>
          </a:bodyPr>
          <a:lstStyle/>
          <a:p>
            <a:r>
              <a:rPr lang="en-US" sz="1800" dirty="0">
                <a:latin typeface="Georgia Pro" panose="02040502050405020303" pitchFamily="18" charset="0"/>
              </a:rPr>
              <a:t>3-High; 2-Moderate; 1-Low</a:t>
            </a:r>
            <a:endParaRPr lang="en-IN" dirty="0"/>
          </a:p>
        </p:txBody>
      </p:sp>
      <p:sp>
        <p:nvSpPr>
          <p:cNvPr id="2" name="Date Placeholder 1">
            <a:extLst>
              <a:ext uri="{FF2B5EF4-FFF2-40B4-BE49-F238E27FC236}">
                <a16:creationId xmlns:a16="http://schemas.microsoft.com/office/drawing/2014/main" id="{279F0FDE-3398-420B-95B8-8912BDA05282}"/>
              </a:ext>
            </a:extLst>
          </p:cNvPr>
          <p:cNvSpPr>
            <a:spLocks noGrp="1"/>
          </p:cNvSpPr>
          <p:nvPr>
            <p:ph type="dt" sz="half" idx="10"/>
          </p:nvPr>
        </p:nvSpPr>
        <p:spPr/>
        <p:txBody>
          <a:bodyPr/>
          <a:lstStyle/>
          <a:p>
            <a:fld id="{90C2F878-7754-44B4-AC89-885D0A8FB937}" type="datetime3">
              <a:rPr lang="en-US" smtClean="0"/>
              <a:t>24 February 2022</a:t>
            </a:fld>
            <a:endParaRPr lang="en-IN" dirty="0"/>
          </a:p>
        </p:txBody>
      </p:sp>
      <p:sp>
        <p:nvSpPr>
          <p:cNvPr id="3" name="Footer Placeholder 2">
            <a:extLst>
              <a:ext uri="{FF2B5EF4-FFF2-40B4-BE49-F238E27FC236}">
                <a16:creationId xmlns:a16="http://schemas.microsoft.com/office/drawing/2014/main" id="{A1FE4DD6-6FC4-4B5E-878E-54135B8CC2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7C5BE72-F7A5-4FC3-AEA4-5006B5692600}"/>
              </a:ext>
            </a:extLst>
          </p:cNvPr>
          <p:cNvSpPr>
            <a:spLocks noGrp="1"/>
          </p:cNvSpPr>
          <p:nvPr>
            <p:ph type="sldNum" sz="quarter" idx="12"/>
          </p:nvPr>
        </p:nvSpPr>
        <p:spPr/>
        <p:txBody>
          <a:bodyPr/>
          <a:lstStyle/>
          <a:p>
            <a:fld id="{AC787BF1-2FA1-4124-8805-2BBA98F4F809}" type="slidenum">
              <a:rPr lang="en-IN" smtClean="0"/>
              <a:t>132</a:t>
            </a:fld>
            <a:endParaRPr lang="en-IN"/>
          </a:p>
        </p:txBody>
      </p:sp>
    </p:spTree>
    <p:extLst>
      <p:ext uri="{BB962C8B-B14F-4D97-AF65-F5344CB8AC3E}">
        <p14:creationId xmlns:p14="http://schemas.microsoft.com/office/powerpoint/2010/main" val="1747716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1820255" y="93588"/>
            <a:ext cx="9575826" cy="8641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 with 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9BF89DBC-C509-4296-A11D-705A0A0D2B3F}"/>
              </a:ext>
            </a:extLst>
          </p:cNvPr>
          <p:cNvGraphicFramePr>
            <a:graphicFrameLocks noGrp="1"/>
          </p:cNvGraphicFramePr>
          <p:nvPr>
            <p:extLst>
              <p:ext uri="{D42A27DB-BD31-4B8C-83A1-F6EECF244321}">
                <p14:modId xmlns:p14="http://schemas.microsoft.com/office/powerpoint/2010/main" val="233187300"/>
              </p:ext>
            </p:extLst>
          </p:nvPr>
        </p:nvGraphicFramePr>
        <p:xfrm>
          <a:off x="2043871" y="1314735"/>
          <a:ext cx="7980344" cy="3237150"/>
        </p:xfrm>
        <a:graphic>
          <a:graphicData uri="http://schemas.openxmlformats.org/drawingml/2006/table">
            <a:tbl>
              <a:tblPr firstRow="1" bandRow="1">
                <a:tableStyleId>{5C22544A-7EE6-4342-B048-85BDC9FD1C3A}</a:tableStyleId>
              </a:tblPr>
              <a:tblGrid>
                <a:gridCol w="2089998">
                  <a:extLst>
                    <a:ext uri="{9D8B030D-6E8A-4147-A177-3AD203B41FA5}">
                      <a16:colId xmlns:a16="http://schemas.microsoft.com/office/drawing/2014/main" val="717670214"/>
                    </a:ext>
                  </a:extLst>
                </a:gridCol>
                <a:gridCol w="2020157">
                  <a:extLst>
                    <a:ext uri="{9D8B030D-6E8A-4147-A177-3AD203B41FA5}">
                      <a16:colId xmlns:a16="http://schemas.microsoft.com/office/drawing/2014/main" val="3290930538"/>
                    </a:ext>
                  </a:extLst>
                </a:gridCol>
                <a:gridCol w="1945787">
                  <a:extLst>
                    <a:ext uri="{9D8B030D-6E8A-4147-A177-3AD203B41FA5}">
                      <a16:colId xmlns:a16="http://schemas.microsoft.com/office/drawing/2014/main" val="1477550564"/>
                    </a:ext>
                  </a:extLst>
                </a:gridCol>
                <a:gridCol w="1924402">
                  <a:extLst>
                    <a:ext uri="{9D8B030D-6E8A-4147-A177-3AD203B41FA5}">
                      <a16:colId xmlns:a16="http://schemas.microsoft.com/office/drawing/2014/main" val="2607128920"/>
                    </a:ext>
                  </a:extLst>
                </a:gridCol>
              </a:tblGrid>
              <a:tr h="737172">
                <a:tc>
                  <a:txBody>
                    <a:bodyPr/>
                    <a:lstStyle/>
                    <a:p>
                      <a:pPr algn="ctr"/>
                      <a:r>
                        <a:rPr lang="en-US" sz="2000" dirty="0">
                          <a:latin typeface="Georgia Pro" panose="02040502050405020303" pitchFamily="18" charset="0"/>
                        </a:rPr>
                        <a:t>CO</a:t>
                      </a:r>
                      <a:endParaRPr lang="en-IN" sz="2000" dirty="0">
                        <a:latin typeface="Georgia Pro" panose="02040502050405020303" pitchFamily="18" charset="0"/>
                      </a:endParaRPr>
                    </a:p>
                  </a:txBody>
                  <a:tcPr/>
                </a:tc>
                <a:tc>
                  <a:txBody>
                    <a:bodyPr/>
                    <a:lstStyle/>
                    <a:p>
                      <a:pPr algn="ctr"/>
                      <a:r>
                        <a:rPr lang="en-US" sz="2000" dirty="0">
                          <a:latin typeface="Georgia Pro" panose="02040502050405020303" pitchFamily="18" charset="0"/>
                        </a:rPr>
                        <a:t>PSO1</a:t>
                      </a:r>
                      <a:endParaRPr lang="en-IN" sz="2000" dirty="0">
                        <a:latin typeface="Georgia Pro" panose="020405020504050203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PSO2</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PSO3</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extLst>
                  <a:ext uri="{0D108BD9-81ED-4DB2-BD59-A6C34878D82A}">
                    <a16:rowId xmlns:a16="http://schemas.microsoft.com/office/drawing/2014/main" val="3826193444"/>
                  </a:ext>
                </a:extLst>
              </a:tr>
              <a:tr h="416663">
                <a:tc>
                  <a:txBody>
                    <a:bodyPr/>
                    <a:lstStyle/>
                    <a:p>
                      <a:pPr algn="ctr"/>
                      <a:r>
                        <a:rPr lang="en-IN" sz="2000" b="1" i="0">
                          <a:solidFill>
                            <a:srgbClr val="000000"/>
                          </a:solidFill>
                          <a:effectLst/>
                          <a:latin typeface="Georgia Pro" panose="02040502050405020303" pitchFamily="18" charset="0"/>
                        </a:rPr>
                        <a:t>CO1 </a:t>
                      </a:r>
                      <a:endParaRPr lang="en-IN" sz="2000">
                        <a:effectLst/>
                        <a:latin typeface="Georgia Pro" panose="02040502050405020303" pitchFamily="18" charset="0"/>
                      </a:endParaRPr>
                    </a:p>
                  </a:txBody>
                  <a:tcPr anchor="ctr"/>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20569"/>
                  </a:ext>
                </a:extLst>
              </a:tr>
              <a:tr h="416663">
                <a:tc>
                  <a:txBody>
                    <a:bodyPr/>
                    <a:lstStyle/>
                    <a:p>
                      <a:pPr algn="ctr"/>
                      <a:r>
                        <a:rPr lang="en-IN" sz="2000" b="1" i="0">
                          <a:solidFill>
                            <a:srgbClr val="000000"/>
                          </a:solidFill>
                          <a:effectLst/>
                          <a:latin typeface="Georgia Pro" panose="02040502050405020303" pitchFamily="18" charset="0"/>
                        </a:rPr>
                        <a:t>CO2 </a:t>
                      </a:r>
                      <a:endParaRPr lang="en-IN" sz="2000">
                        <a:effectLst/>
                        <a:latin typeface="Georgia Pro" panose="02040502050405020303" pitchFamily="18" charset="0"/>
                      </a:endParaRPr>
                    </a:p>
                  </a:txBody>
                  <a:tcPr anchor="ctr"/>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rPr>
                        <a:t>1</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8995020"/>
                  </a:ext>
                </a:extLst>
              </a:tr>
              <a:tr h="416663">
                <a:tc>
                  <a:txBody>
                    <a:bodyPr/>
                    <a:lstStyle/>
                    <a:p>
                      <a:pPr algn="ctr"/>
                      <a:r>
                        <a:rPr lang="en-IN" sz="2000" b="1" i="0">
                          <a:solidFill>
                            <a:srgbClr val="000000"/>
                          </a:solidFill>
                          <a:effectLst/>
                          <a:latin typeface="Georgia Pro" panose="02040502050405020303" pitchFamily="18" charset="0"/>
                        </a:rPr>
                        <a:t>CO3 </a:t>
                      </a:r>
                      <a:endParaRPr lang="en-IN" sz="2000">
                        <a:effectLst/>
                        <a:latin typeface="Georgia Pro" panose="02040502050405020303" pitchFamily="18" charset="0"/>
                      </a:endParaRPr>
                    </a:p>
                  </a:txBody>
                  <a:tcPr anchor="ctr"/>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471474"/>
                  </a:ext>
                </a:extLst>
              </a:tr>
              <a:tr h="416663">
                <a:tc>
                  <a:txBody>
                    <a:bodyPr/>
                    <a:lstStyle/>
                    <a:p>
                      <a:pPr algn="ctr"/>
                      <a:r>
                        <a:rPr lang="en-IN" sz="2000" b="1" i="0">
                          <a:solidFill>
                            <a:srgbClr val="000000"/>
                          </a:solidFill>
                          <a:effectLst/>
                          <a:latin typeface="Georgia Pro" panose="02040502050405020303" pitchFamily="18" charset="0"/>
                        </a:rPr>
                        <a:t>CO4 </a:t>
                      </a:r>
                      <a:endParaRPr lang="en-IN" sz="2000">
                        <a:effectLst/>
                        <a:latin typeface="Georgia Pro" panose="02040502050405020303" pitchFamily="18" charset="0"/>
                      </a:endParaRPr>
                    </a:p>
                  </a:txBody>
                  <a:tcPr anchor="ctr"/>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2</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rPr>
                        <a:t>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696937"/>
                  </a:ext>
                </a:extLst>
              </a:tr>
              <a:tr h="416663">
                <a:tc>
                  <a:txBody>
                    <a:bodyPr/>
                    <a:lstStyle/>
                    <a:p>
                      <a:pPr algn="ctr"/>
                      <a:r>
                        <a:rPr lang="en-IN" sz="2000" b="1" i="0">
                          <a:solidFill>
                            <a:srgbClr val="000000"/>
                          </a:solidFill>
                          <a:effectLst/>
                          <a:latin typeface="Georgia Pro" panose="02040502050405020303" pitchFamily="18" charset="0"/>
                        </a:rPr>
                        <a:t>CO5 </a:t>
                      </a:r>
                      <a:endParaRPr lang="en-IN" sz="2000">
                        <a:effectLst/>
                        <a:latin typeface="Georgia Pro" panose="02040502050405020303" pitchFamily="18" charset="0"/>
                      </a:endParaRPr>
                    </a:p>
                  </a:txBody>
                  <a:tcPr anchor="ctr"/>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rPr>
                        <a:t>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9630373"/>
                  </a:ext>
                </a:extLst>
              </a:tr>
              <a:tr h="416663">
                <a:tc>
                  <a:txBody>
                    <a:bodyPr/>
                    <a:lstStyle/>
                    <a:p>
                      <a:pPr algn="ctr"/>
                      <a:r>
                        <a:rPr lang="en-IN" sz="2000" dirty="0">
                          <a:effectLst/>
                          <a:latin typeface="Georgia Pro" panose="02040502050405020303" pitchFamily="18" charset="0"/>
                        </a:rPr>
                        <a:t>AVERAGE</a:t>
                      </a:r>
                    </a:p>
                  </a:txBody>
                  <a:tcPr anchor="ctr"/>
                </a:tc>
                <a:tc>
                  <a:txBody>
                    <a:bodyPr/>
                    <a:lstStyle/>
                    <a:p>
                      <a:pPr algn="ctr">
                        <a:spcAft>
                          <a:spcPts val="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tc>
                <a:tc>
                  <a:txBody>
                    <a:bodyPr/>
                    <a:lstStyle/>
                    <a:p>
                      <a:pPr algn="ctr">
                        <a:spcAft>
                          <a:spcPts val="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2.2</a:t>
                      </a:r>
                    </a:p>
                  </a:txBody>
                  <a:tcPr marL="68580" marR="68580" marT="0" marB="0"/>
                </a:tc>
                <a:tc>
                  <a:txBody>
                    <a:bodyPr/>
                    <a:lstStyle/>
                    <a:p>
                      <a:pPr algn="ctr">
                        <a:spcAft>
                          <a:spcPts val="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1.8</a:t>
                      </a:r>
                    </a:p>
                  </a:txBody>
                  <a:tcPr marL="68580" marR="68580" marT="0" marB="0"/>
                </a:tc>
                <a:extLst>
                  <a:ext uri="{0D108BD9-81ED-4DB2-BD59-A6C34878D82A}">
                    <a16:rowId xmlns:a16="http://schemas.microsoft.com/office/drawing/2014/main" val="2036144477"/>
                  </a:ext>
                </a:extLst>
              </a:tr>
            </a:tbl>
          </a:graphicData>
        </a:graphic>
      </p:graphicFrame>
      <p:sp>
        <p:nvSpPr>
          <p:cNvPr id="10" name="TextBox 9">
            <a:extLst>
              <a:ext uri="{FF2B5EF4-FFF2-40B4-BE49-F238E27FC236}">
                <a16:creationId xmlns:a16="http://schemas.microsoft.com/office/drawing/2014/main" id="{009CD058-2550-4CB0-9C3E-90C516A0EB8F}"/>
              </a:ext>
            </a:extLst>
          </p:cNvPr>
          <p:cNvSpPr txBox="1"/>
          <p:nvPr/>
        </p:nvSpPr>
        <p:spPr>
          <a:xfrm>
            <a:off x="886953" y="4815173"/>
            <a:ext cx="3072651" cy="369332"/>
          </a:xfrm>
          <a:prstGeom prst="rect">
            <a:avLst/>
          </a:prstGeom>
          <a:noFill/>
        </p:spPr>
        <p:txBody>
          <a:bodyPr wrap="square">
            <a:spAutoFit/>
          </a:bodyPr>
          <a:lstStyle/>
          <a:p>
            <a:r>
              <a:rPr lang="en-US" sz="1800" dirty="0">
                <a:latin typeface="Georgia Pro" panose="02040502050405020303" pitchFamily="18" charset="0"/>
              </a:rPr>
              <a:t>3-High; 2-Moderate; 1-Low</a:t>
            </a:r>
            <a:endParaRPr lang="en-IN" dirty="0"/>
          </a:p>
        </p:txBody>
      </p:sp>
      <p:sp>
        <p:nvSpPr>
          <p:cNvPr id="2" name="Date Placeholder 1">
            <a:extLst>
              <a:ext uri="{FF2B5EF4-FFF2-40B4-BE49-F238E27FC236}">
                <a16:creationId xmlns:a16="http://schemas.microsoft.com/office/drawing/2014/main" id="{279F0FDE-3398-420B-95B8-8912BDA05282}"/>
              </a:ext>
            </a:extLst>
          </p:cNvPr>
          <p:cNvSpPr>
            <a:spLocks noGrp="1"/>
          </p:cNvSpPr>
          <p:nvPr>
            <p:ph type="dt" sz="half" idx="10"/>
          </p:nvPr>
        </p:nvSpPr>
        <p:spPr/>
        <p:txBody>
          <a:bodyPr/>
          <a:lstStyle/>
          <a:p>
            <a:fld id="{90C2F878-7754-44B4-AC89-885D0A8FB937}" type="datetime3">
              <a:rPr lang="en-US" smtClean="0"/>
              <a:t>24 February 2022</a:t>
            </a:fld>
            <a:endParaRPr lang="en-IN" dirty="0"/>
          </a:p>
        </p:txBody>
      </p:sp>
      <p:sp>
        <p:nvSpPr>
          <p:cNvPr id="3" name="Footer Placeholder 2">
            <a:extLst>
              <a:ext uri="{FF2B5EF4-FFF2-40B4-BE49-F238E27FC236}">
                <a16:creationId xmlns:a16="http://schemas.microsoft.com/office/drawing/2014/main" id="{A1FE4DD6-6FC4-4B5E-878E-54135B8CC2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7C5BE72-F7A5-4FC3-AEA4-5006B5692600}"/>
              </a:ext>
            </a:extLst>
          </p:cNvPr>
          <p:cNvSpPr>
            <a:spLocks noGrp="1"/>
          </p:cNvSpPr>
          <p:nvPr>
            <p:ph type="sldNum" sz="quarter" idx="12"/>
          </p:nvPr>
        </p:nvSpPr>
        <p:spPr/>
        <p:txBody>
          <a:bodyPr/>
          <a:lstStyle/>
          <a:p>
            <a:fld id="{AC787BF1-2FA1-4124-8805-2BBA98F4F809}" type="slidenum">
              <a:rPr lang="en-IN" smtClean="0"/>
              <a:t>133</a:t>
            </a:fld>
            <a:endParaRPr lang="en-IN"/>
          </a:p>
        </p:txBody>
      </p:sp>
    </p:spTree>
    <p:extLst>
      <p:ext uri="{BB962C8B-B14F-4D97-AF65-F5344CB8AC3E}">
        <p14:creationId xmlns:p14="http://schemas.microsoft.com/office/powerpoint/2010/main" val="35168969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850174"/>
          </a:xfrm>
          <a:prstGeom prst="rect">
            <a:avLst/>
          </a:prstGeom>
          <a:noFill/>
        </p:spPr>
        <p:txBody>
          <a:bodyPr wrap="square">
            <a:spAutoFit/>
          </a:bodyPr>
          <a:lstStyle/>
          <a:p>
            <a:pPr>
              <a:lnSpc>
                <a:spcPct val="107000"/>
              </a:lnSpc>
              <a:spcBef>
                <a:spcPts val="425"/>
              </a:spcBef>
              <a:spcAft>
                <a:spcPts val="800"/>
              </a:spcAft>
              <a:tabLst>
                <a:tab pos="408305" algn="l"/>
              </a:tabLst>
            </a:pPr>
            <a:r>
              <a:rPr lang="en-IN" sz="2000" b="1" dirty="0">
                <a:effectLst/>
                <a:latin typeface="Georgia Pro" panose="02040502050405020303" pitchFamily="18" charset="0"/>
                <a:ea typeface="Arial" panose="020B0604020202020204" pitchFamily="34" charset="0"/>
                <a:cs typeface="Times New Roman" panose="02020603050405020304" pitchFamily="18" charset="0"/>
              </a:rPr>
              <a:t>Remembering Level:</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2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happened after...?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55"/>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many...?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70"/>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is...?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was it that...?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55"/>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name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Find the meaning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5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Describe what happened after…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spoke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is true or false...?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63AB633-4A99-48A7-B6B8-4BC57C259B5C}"/>
              </a:ext>
            </a:extLst>
          </p:cNvPr>
          <p:cNvSpPr>
            <a:spLocks noGrp="1"/>
          </p:cNvSpPr>
          <p:nvPr>
            <p:ph type="dt" sz="half" idx="10"/>
          </p:nvPr>
        </p:nvSpPr>
        <p:spPr/>
        <p:txBody>
          <a:bodyPr/>
          <a:lstStyle/>
          <a:p>
            <a:fld id="{0441E6DE-9DCC-41B3-9148-2674F0E17C6D}" type="datetime3">
              <a:rPr lang="en-US" smtClean="0"/>
              <a:t>24 February 2022</a:t>
            </a:fld>
            <a:endParaRPr lang="en-IN" dirty="0"/>
          </a:p>
        </p:txBody>
      </p:sp>
      <p:sp>
        <p:nvSpPr>
          <p:cNvPr id="3" name="Footer Placeholder 2">
            <a:extLst>
              <a:ext uri="{FF2B5EF4-FFF2-40B4-BE49-F238E27FC236}">
                <a16:creationId xmlns:a16="http://schemas.microsoft.com/office/drawing/2014/main" id="{CE16871E-1FE5-4F6A-A2DD-7DAF079F82F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3B0A948-476E-4AD2-9F06-E99043BA23A9}"/>
              </a:ext>
            </a:extLst>
          </p:cNvPr>
          <p:cNvSpPr>
            <a:spLocks noGrp="1"/>
          </p:cNvSpPr>
          <p:nvPr>
            <p:ph type="sldNum" sz="quarter" idx="12"/>
          </p:nvPr>
        </p:nvSpPr>
        <p:spPr/>
        <p:txBody>
          <a:bodyPr/>
          <a:lstStyle/>
          <a:p>
            <a:fld id="{AC787BF1-2FA1-4124-8805-2BBA98F4F809}" type="slidenum">
              <a:rPr lang="en-IN" smtClean="0"/>
              <a:t>134</a:t>
            </a:fld>
            <a:endParaRPr lang="en-IN"/>
          </a:p>
        </p:txBody>
      </p:sp>
    </p:spTree>
    <p:extLst>
      <p:ext uri="{BB962C8B-B14F-4D97-AF65-F5344CB8AC3E}">
        <p14:creationId xmlns:p14="http://schemas.microsoft.com/office/powerpoint/2010/main" val="969183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738861"/>
          </a:xfrm>
          <a:prstGeom prst="rect">
            <a:avLst/>
          </a:prstGeom>
          <a:noFill/>
        </p:spPr>
        <p:txBody>
          <a:bodyPr wrap="square">
            <a:spAutoFit/>
          </a:bodyPr>
          <a:lstStyle/>
          <a:p>
            <a:pPr algn="just"/>
            <a:r>
              <a:rPr lang="en-US" sz="2000" b="1" dirty="0">
                <a:effectLst/>
                <a:latin typeface="Georgia Pro" panose="02040502050405020303" pitchFamily="18" charset="0"/>
                <a:ea typeface="Arial" panose="020B0604020202020204" pitchFamily="34" charset="0"/>
              </a:rPr>
              <a:t>Understanding Level:</a:t>
            </a:r>
            <a:endParaRPr lang="en-IN" sz="2000" b="1" dirty="0">
              <a:effectLst/>
              <a:latin typeface="Georgia Pro" panose="02040502050405020303" pitchFamily="18" charset="0"/>
              <a:ea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write in your own words?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would you explain…?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write a brief outline...?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do you think could have happened next...?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do you think...?</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was the main idea...?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clarify…?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illustrate…?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Does everyone act in the way that …….. does?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85962C5-5400-480B-AD9A-6947F61AA69E}"/>
              </a:ext>
            </a:extLst>
          </p:cNvPr>
          <p:cNvSpPr>
            <a:spLocks noGrp="1"/>
          </p:cNvSpPr>
          <p:nvPr>
            <p:ph type="dt" sz="half" idx="10"/>
          </p:nvPr>
        </p:nvSpPr>
        <p:spPr/>
        <p:txBody>
          <a:bodyPr/>
          <a:lstStyle/>
          <a:p>
            <a:fld id="{7E4D0F18-6DC0-41C3-9069-939A20E1AC53}" type="datetime3">
              <a:rPr lang="en-US" smtClean="0"/>
              <a:t>24 February 2022</a:t>
            </a:fld>
            <a:endParaRPr lang="en-IN" dirty="0"/>
          </a:p>
        </p:txBody>
      </p:sp>
      <p:sp>
        <p:nvSpPr>
          <p:cNvPr id="3" name="Footer Placeholder 2">
            <a:extLst>
              <a:ext uri="{FF2B5EF4-FFF2-40B4-BE49-F238E27FC236}">
                <a16:creationId xmlns:a16="http://schemas.microsoft.com/office/drawing/2014/main" id="{945F597D-9F68-418C-8DEF-C63E00ECF12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58B10BD6-1FBC-480A-84CB-6E017C59ABEE}"/>
              </a:ext>
            </a:extLst>
          </p:cNvPr>
          <p:cNvSpPr>
            <a:spLocks noGrp="1"/>
          </p:cNvSpPr>
          <p:nvPr>
            <p:ph type="sldNum" sz="quarter" idx="12"/>
          </p:nvPr>
        </p:nvSpPr>
        <p:spPr/>
        <p:txBody>
          <a:bodyPr/>
          <a:lstStyle/>
          <a:p>
            <a:fld id="{AC787BF1-2FA1-4124-8805-2BBA98F4F809}" type="slidenum">
              <a:rPr lang="en-IN" smtClean="0"/>
              <a:t>135</a:t>
            </a:fld>
            <a:endParaRPr lang="en-IN"/>
          </a:p>
        </p:txBody>
      </p:sp>
    </p:spTree>
    <p:extLst>
      <p:ext uri="{BB962C8B-B14F-4D97-AF65-F5344CB8AC3E}">
        <p14:creationId xmlns:p14="http://schemas.microsoft.com/office/powerpoint/2010/main" val="721329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2890150"/>
          </a:xfrm>
          <a:prstGeom prst="rect">
            <a:avLst/>
          </a:prstGeom>
          <a:noFill/>
        </p:spPr>
        <p:txBody>
          <a:bodyPr wrap="square">
            <a:spAutoFit/>
          </a:bodyPr>
          <a:lstStyle/>
          <a:p>
            <a:pPr algn="just"/>
            <a:r>
              <a:rPr lang="en-US" sz="2000" b="1" dirty="0">
                <a:effectLst/>
                <a:latin typeface="Georgia Pro" panose="02040502050405020303" pitchFamily="18" charset="0"/>
                <a:ea typeface="Arial" panose="020B0604020202020204" pitchFamily="34" charset="0"/>
              </a:rPr>
              <a:t>Applying Level:</a:t>
            </a:r>
            <a:endParaRPr lang="en-IN" sz="2000" b="1" dirty="0">
              <a:effectLst/>
              <a:latin typeface="Georgia Pro" panose="02040502050405020303" pitchFamily="18" charset="0"/>
              <a:ea typeface="Times New Roman" panose="02020603050405020304" pitchFamily="18" charset="0"/>
            </a:endParaRPr>
          </a:p>
          <a:p>
            <a:pPr marL="342900" marR="1170940" lvl="0" indent="-342900" algn="just">
              <a:lnSpc>
                <a:spcPct val="104000"/>
              </a:lnSpc>
              <a:spcBef>
                <a:spcPts val="192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know of another instance where…?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group by characteristics such as…?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370"/>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factors would you change if…?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questions would you ask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lvl="0" algn="just">
              <a:lnSpc>
                <a:spcPct val="107000"/>
              </a:lnSpc>
              <a:spcBef>
                <a:spcPts val="470"/>
              </a:spcBef>
              <a:spcAft>
                <a:spcPts val="800"/>
              </a:spcAft>
              <a:buSzPts val="1600"/>
              <a:tabLst>
                <a:tab pos="408305" algn="l"/>
              </a:tabLs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5F8F969-EBC6-4EF7-A620-77860D9F9A65}"/>
              </a:ext>
            </a:extLst>
          </p:cNvPr>
          <p:cNvSpPr>
            <a:spLocks noGrp="1"/>
          </p:cNvSpPr>
          <p:nvPr>
            <p:ph type="dt" sz="half" idx="10"/>
          </p:nvPr>
        </p:nvSpPr>
        <p:spPr/>
        <p:txBody>
          <a:bodyPr/>
          <a:lstStyle/>
          <a:p>
            <a:fld id="{0683C150-E473-46B2-A560-C4AC42D98EBE}" type="datetime3">
              <a:rPr lang="en-US" smtClean="0"/>
              <a:t>24 February 2022</a:t>
            </a:fld>
            <a:endParaRPr lang="en-IN" dirty="0"/>
          </a:p>
        </p:txBody>
      </p:sp>
      <p:sp>
        <p:nvSpPr>
          <p:cNvPr id="3" name="Footer Placeholder 2">
            <a:extLst>
              <a:ext uri="{FF2B5EF4-FFF2-40B4-BE49-F238E27FC236}">
                <a16:creationId xmlns:a16="http://schemas.microsoft.com/office/drawing/2014/main" id="{F2DF3D65-C7E4-4669-8C54-3CFB8667289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435EF2D-459D-4A2B-93D4-2582B42A007D}"/>
              </a:ext>
            </a:extLst>
          </p:cNvPr>
          <p:cNvSpPr>
            <a:spLocks noGrp="1"/>
          </p:cNvSpPr>
          <p:nvPr>
            <p:ph type="sldNum" sz="quarter" idx="12"/>
          </p:nvPr>
        </p:nvSpPr>
        <p:spPr/>
        <p:txBody>
          <a:bodyPr/>
          <a:lstStyle/>
          <a:p>
            <a:fld id="{AC787BF1-2FA1-4124-8805-2BBA98F4F809}" type="slidenum">
              <a:rPr lang="en-IN" smtClean="0"/>
              <a:t>136</a:t>
            </a:fld>
            <a:endParaRPr lang="en-IN"/>
          </a:p>
        </p:txBody>
      </p:sp>
    </p:spTree>
    <p:extLst>
      <p:ext uri="{BB962C8B-B14F-4D97-AF65-F5344CB8AC3E}">
        <p14:creationId xmlns:p14="http://schemas.microsoft.com/office/powerpoint/2010/main" val="4107132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542654"/>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Analyzing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events could not have happened?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If. ..happened, what might the ending have been?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is...similar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do you see as other possible outcomes?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Why did...changes occur?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explain what must have happened when...?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are some or the problems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distinguish between...?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were some of the motives behind..?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217EB5F-7344-4A0E-A40F-B5DDB37DA1CC}"/>
              </a:ext>
            </a:extLst>
          </p:cNvPr>
          <p:cNvSpPr>
            <a:spLocks noGrp="1"/>
          </p:cNvSpPr>
          <p:nvPr>
            <p:ph type="dt" sz="half" idx="10"/>
          </p:nvPr>
        </p:nvSpPr>
        <p:spPr/>
        <p:txBody>
          <a:bodyPr/>
          <a:lstStyle/>
          <a:p>
            <a:fld id="{5969F869-2133-4257-AE1A-10A15CF3EC05}" type="datetime3">
              <a:rPr lang="en-US" smtClean="0"/>
              <a:t>24 February 2022</a:t>
            </a:fld>
            <a:endParaRPr lang="en-IN" dirty="0"/>
          </a:p>
        </p:txBody>
      </p:sp>
      <p:sp>
        <p:nvSpPr>
          <p:cNvPr id="3" name="Footer Placeholder 2">
            <a:extLst>
              <a:ext uri="{FF2B5EF4-FFF2-40B4-BE49-F238E27FC236}">
                <a16:creationId xmlns:a16="http://schemas.microsoft.com/office/drawing/2014/main" id="{5CFA89C8-837E-4237-9E3F-CFE7E76279B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B588CC-83BF-4ECE-AD9C-245E406608AC}"/>
              </a:ext>
            </a:extLst>
          </p:cNvPr>
          <p:cNvSpPr>
            <a:spLocks noGrp="1"/>
          </p:cNvSpPr>
          <p:nvPr>
            <p:ph type="sldNum" sz="quarter" idx="12"/>
          </p:nvPr>
        </p:nvSpPr>
        <p:spPr/>
        <p:txBody>
          <a:bodyPr/>
          <a:lstStyle/>
          <a:p>
            <a:fld id="{AC787BF1-2FA1-4124-8805-2BBA98F4F809}" type="slidenum">
              <a:rPr lang="en-IN" smtClean="0"/>
              <a:t>137</a:t>
            </a:fld>
            <a:endParaRPr lang="en-IN"/>
          </a:p>
        </p:txBody>
      </p:sp>
    </p:spTree>
    <p:extLst>
      <p:ext uri="{BB962C8B-B14F-4D97-AF65-F5344CB8AC3E}">
        <p14:creationId xmlns:p14="http://schemas.microsoft.com/office/powerpoint/2010/main" val="15613944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03740"/>
            <a:ext cx="10668700" cy="5016630"/>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Evaluating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Is there a better solution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Judge the value of... What do you think about...?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defend your position about...?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think...is a good or bad thing?</a:t>
            </a:r>
            <a:r>
              <a:rPr lang="en-IN" sz="1800" dirty="0">
                <a:effectLst/>
                <a:latin typeface="Times New Roman" panose="02020603050405020304" pitchFamily="18" charset="0"/>
                <a:ea typeface="Times New Roman" panose="02020603050405020304" pitchFamily="18" charset="0"/>
              </a:rPr>
              <a:t> </a:t>
            </a:r>
            <a:r>
              <a:rPr lang="en-IN" sz="2000" dirty="0">
                <a:latin typeface="Georgia Pro" panose="02040502050405020303" pitchFamily="18" charset="0"/>
                <a:cs typeface="Times New Roman" panose="02020603050405020304" pitchFamily="18" charset="0"/>
              </a:rPr>
              <a:t>Who will gain &amp; who will loose?</a:t>
            </a: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would you have handled...?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changes to.. would you recommend?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believe...? How would you feel if.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effective are.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latin typeface="Georgia Pro" panose="02040502050405020303" pitchFamily="18" charset="0"/>
                <a:cs typeface="Times New Roman" panose="02020603050405020304" pitchFamily="18" charset="0"/>
              </a:rPr>
              <a:t>What are the alternatives?</a:t>
            </a: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are the consequences..?</a:t>
            </a:r>
            <a:r>
              <a:rPr lang="en-IN" sz="2000" dirty="0">
                <a:effectLst/>
                <a:latin typeface="Georgia Pro" panose="02040502050405020303" pitchFamily="18" charset="0"/>
                <a:ea typeface="Times New Roman" panose="02020603050405020304" pitchFamily="18" charset="0"/>
              </a:rPr>
              <a:t> What are the pros and cons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influence will....have on our lives?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9BBC92-3CF3-4E8C-9E2A-28D563C76CFF}"/>
              </a:ext>
            </a:extLst>
          </p:cNvPr>
          <p:cNvSpPr>
            <a:spLocks noGrp="1"/>
          </p:cNvSpPr>
          <p:nvPr>
            <p:ph type="dt" sz="half" idx="10"/>
          </p:nvPr>
        </p:nvSpPr>
        <p:spPr/>
        <p:txBody>
          <a:bodyPr/>
          <a:lstStyle/>
          <a:p>
            <a:fld id="{EB825BA0-9EE7-49DC-8A34-B2F5D00DE343}" type="datetime3">
              <a:rPr lang="en-US" smtClean="0"/>
              <a:t>24 February 2022</a:t>
            </a:fld>
            <a:endParaRPr lang="en-IN" dirty="0"/>
          </a:p>
        </p:txBody>
      </p:sp>
      <p:sp>
        <p:nvSpPr>
          <p:cNvPr id="3" name="Footer Placeholder 2">
            <a:extLst>
              <a:ext uri="{FF2B5EF4-FFF2-40B4-BE49-F238E27FC236}">
                <a16:creationId xmlns:a16="http://schemas.microsoft.com/office/drawing/2014/main" id="{B9222546-5041-4BF4-A26C-0A6B20282C5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F8BD8C-0CDE-4FA3-AEF5-C0589C848285}"/>
              </a:ext>
            </a:extLst>
          </p:cNvPr>
          <p:cNvSpPr>
            <a:spLocks noGrp="1"/>
          </p:cNvSpPr>
          <p:nvPr>
            <p:ph type="sldNum" sz="quarter" idx="12"/>
          </p:nvPr>
        </p:nvSpPr>
        <p:spPr/>
        <p:txBody>
          <a:bodyPr/>
          <a:lstStyle/>
          <a:p>
            <a:fld id="{AC787BF1-2FA1-4124-8805-2BBA98F4F809}" type="slidenum">
              <a:rPr lang="en-IN" smtClean="0"/>
              <a:t>138</a:t>
            </a:fld>
            <a:endParaRPr lang="en-IN"/>
          </a:p>
        </p:txBody>
      </p:sp>
    </p:spTree>
    <p:extLst>
      <p:ext uri="{BB962C8B-B14F-4D97-AF65-F5344CB8AC3E}">
        <p14:creationId xmlns:p14="http://schemas.microsoft.com/office/powerpoint/2010/main" val="2408328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03740"/>
            <a:ext cx="10668700" cy="4068678"/>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Creating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design a...to...?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see a possible solution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If you had access to all resources, how would you deal with...?</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Why don't you devise your own way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would happen if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many ways can you...?</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create new and unusual uses for...?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develop a proposal which would...?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80A854E-AAAA-4008-8B37-3F1EE1383CDC}"/>
              </a:ext>
            </a:extLst>
          </p:cNvPr>
          <p:cNvSpPr>
            <a:spLocks noGrp="1"/>
          </p:cNvSpPr>
          <p:nvPr>
            <p:ph type="dt" sz="half" idx="10"/>
          </p:nvPr>
        </p:nvSpPr>
        <p:spPr/>
        <p:txBody>
          <a:bodyPr/>
          <a:lstStyle/>
          <a:p>
            <a:fld id="{9A8EB20A-98B8-42F9-A149-F7A602692800}" type="datetime3">
              <a:rPr lang="en-US" smtClean="0"/>
              <a:t>24 February 2022</a:t>
            </a:fld>
            <a:endParaRPr lang="en-IN" dirty="0"/>
          </a:p>
        </p:txBody>
      </p:sp>
      <p:sp>
        <p:nvSpPr>
          <p:cNvPr id="3" name="Footer Placeholder 2">
            <a:extLst>
              <a:ext uri="{FF2B5EF4-FFF2-40B4-BE49-F238E27FC236}">
                <a16:creationId xmlns:a16="http://schemas.microsoft.com/office/drawing/2014/main" id="{5FEEC3C4-31F2-48C1-9A38-3CC451FE0DC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06F94CF-AD46-4AA7-8E12-A8AAE84F1312}"/>
              </a:ext>
            </a:extLst>
          </p:cNvPr>
          <p:cNvSpPr>
            <a:spLocks noGrp="1"/>
          </p:cNvSpPr>
          <p:nvPr>
            <p:ph type="sldNum" sz="quarter" idx="12"/>
          </p:nvPr>
        </p:nvSpPr>
        <p:spPr/>
        <p:txBody>
          <a:bodyPr/>
          <a:lstStyle/>
          <a:p>
            <a:fld id="{AC787BF1-2FA1-4124-8805-2BBA98F4F809}" type="slidenum">
              <a:rPr lang="en-IN" smtClean="0"/>
              <a:t>139</a:t>
            </a:fld>
            <a:endParaRPr lang="en-IN"/>
          </a:p>
        </p:txBody>
      </p:sp>
    </p:spTree>
    <p:extLst>
      <p:ext uri="{BB962C8B-B14F-4D97-AF65-F5344CB8AC3E}">
        <p14:creationId xmlns:p14="http://schemas.microsoft.com/office/powerpoint/2010/main" val="73557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4969181"/>
          </a:xfrm>
          <a:prstGeom prst="rect">
            <a:avLst/>
          </a:prstGeom>
          <a:noFill/>
        </p:spPr>
        <p:txBody>
          <a:bodyPr wrap="square">
            <a:spAutoFit/>
          </a:bodyPr>
          <a:lstStyle/>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Clearly written course-level and module-level outcomes are the foundation upon which effective courses are designed. </a:t>
            </a:r>
          </a:p>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Outcomes inform both the way students are evaluated in a course and the way a course will be organized. </a:t>
            </a:r>
          </a:p>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Effective learning outcomes are student-centered, measurable, concise, meaningful, achievable, and outcome-based (rather than task-based).</a:t>
            </a:r>
            <a:endParaRPr lang="en-IN" sz="2000" dirty="0">
              <a:effectLst/>
              <a:latin typeface="Georgia Pro" panose="02040502050405020303" pitchFamily="18" charset="0"/>
              <a:ea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Student centered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are phrased from the perspective of the student and are written in language that can be easily understood by them.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Measurable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emphasize higher order thinking and are consistent with university, college, department, and program specific outcomes.</a:t>
            </a:r>
            <a:endPar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83B3083-6442-4413-BE4E-8215030F11C0}"/>
              </a:ext>
            </a:extLst>
          </p:cNvPr>
          <p:cNvSpPr>
            <a:spLocks noGrp="1"/>
          </p:cNvSpPr>
          <p:nvPr>
            <p:ph type="dt" sz="half" idx="10"/>
          </p:nvPr>
        </p:nvSpPr>
        <p:spPr/>
        <p:txBody>
          <a:bodyPr/>
          <a:lstStyle/>
          <a:p>
            <a:fld id="{D1A8B096-1A13-4D4C-9426-A55561762E47}" type="datetime3">
              <a:rPr lang="en-US" smtClean="0"/>
              <a:t>24 February 2022</a:t>
            </a:fld>
            <a:endParaRPr lang="en-IN" dirty="0"/>
          </a:p>
        </p:txBody>
      </p:sp>
      <p:sp>
        <p:nvSpPr>
          <p:cNvPr id="4" name="Footer Placeholder 3">
            <a:extLst>
              <a:ext uri="{FF2B5EF4-FFF2-40B4-BE49-F238E27FC236}">
                <a16:creationId xmlns:a16="http://schemas.microsoft.com/office/drawing/2014/main" id="{DE621A9D-ABB3-4C8F-8D4E-07795115BB3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B1DB9106-66A4-4FBB-AC30-25A1886E0A8D}"/>
              </a:ext>
            </a:extLst>
          </p:cNvPr>
          <p:cNvSpPr>
            <a:spLocks noGrp="1"/>
          </p:cNvSpPr>
          <p:nvPr>
            <p:ph type="sldNum" sz="quarter" idx="12"/>
          </p:nvPr>
        </p:nvSpPr>
        <p:spPr/>
        <p:txBody>
          <a:bodyPr/>
          <a:lstStyle/>
          <a:p>
            <a:fld id="{AC787BF1-2FA1-4124-8805-2BBA98F4F809}" type="slidenum">
              <a:rPr lang="en-IN" smtClean="0"/>
              <a:t>14</a:t>
            </a:fld>
            <a:endParaRPr lang="en-IN"/>
          </a:p>
        </p:txBody>
      </p:sp>
    </p:spTree>
    <p:extLst>
      <p:ext uri="{BB962C8B-B14F-4D97-AF65-F5344CB8AC3E}">
        <p14:creationId xmlns:p14="http://schemas.microsoft.com/office/powerpoint/2010/main" val="2881641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00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IN" sz="2800" b="1" dirty="0">
                <a:solidFill>
                  <a:srgbClr val="FF0000"/>
                </a:solidFill>
                <a:latin typeface="Georgia Pro" panose="02040502050405020303" pitchFamily="18" charset="0"/>
                <a:cs typeface="Times New Roman" panose="02020603050405020304" pitchFamily="18" charset="0"/>
              </a:rPr>
              <a:t>Types of Assessment Process: </a:t>
            </a: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615468"/>
            <a:ext cx="10668700" cy="3550587"/>
          </a:xfrm>
          <a:prstGeom prst="rect">
            <a:avLst/>
          </a:prstGeom>
          <a:noFill/>
        </p:spPr>
        <p:txBody>
          <a:bodyPr wrap="square">
            <a:spAutoFit/>
          </a:bodyPr>
          <a:lstStyle/>
          <a:p>
            <a:pPr>
              <a:lnSpc>
                <a:spcPct val="107000"/>
              </a:lnSpc>
              <a:spcAft>
                <a:spcPts val="800"/>
              </a:spcAft>
            </a:pPr>
            <a:r>
              <a:rPr lang="en-IN" sz="2000" dirty="0">
                <a:effectLst/>
                <a:highlight>
                  <a:srgbClr val="FFFF00"/>
                </a:highlight>
                <a:latin typeface="Georgia Pro" panose="02040502050405020303" pitchFamily="18" charset="0"/>
                <a:ea typeface="Calibri" panose="020F0502020204030204" pitchFamily="34" charset="0"/>
                <a:cs typeface="Times New Roman" panose="02020603050405020304" pitchFamily="18" charset="0"/>
              </a:rPr>
              <a:t>Direct Assessment:</a:t>
            </a:r>
          </a:p>
          <a:p>
            <a:pPr>
              <a:lnSpc>
                <a:spcPct val="107000"/>
              </a:lnSpc>
              <a:spcAft>
                <a:spcPts val="800"/>
              </a:spcAft>
            </a:pPr>
            <a:r>
              <a:rPr lang="en-IN" sz="2000"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1.</a:t>
            </a:r>
            <a:r>
              <a:rPr lang="en-IN" sz="2000" b="1"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Formative Assessment</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[Cumulative Internal Examination (CIE): </a:t>
            </a:r>
          </a:p>
          <a:p>
            <a:pPr>
              <a:lnSpc>
                <a:spcPct val="107000"/>
              </a:lnSpc>
              <a:spcAft>
                <a:spcPts val="800"/>
              </a:spcAft>
            </a:pPr>
            <a:r>
              <a:rPr lang="en-IN" sz="2000" dirty="0">
                <a:effectLst/>
                <a:latin typeface="Georgia Pro" panose="02040502050405020303" pitchFamily="18" charset="0"/>
                <a:ea typeface="Calibri" panose="020F0502020204030204" pitchFamily="34" charset="0"/>
                <a:cs typeface="Times New Roman" panose="02020603050405020304" pitchFamily="18" charset="0"/>
              </a:rPr>
              <a:t>Assignment, Quiz, Slot Test, Report writing, Power point presentation, GD]</a:t>
            </a:r>
          </a:p>
          <a:p>
            <a:pPr>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2. </a:t>
            </a:r>
            <a:r>
              <a:rPr lang="en-IN" sz="2000" b="1"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Summative Assessment</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[Semester End Examination (SEE)]</a:t>
            </a:r>
          </a:p>
          <a:p>
            <a:pPr marR="685165" lvl="0" algn="just">
              <a:lnSpc>
                <a:spcPct val="104000"/>
              </a:lnSpc>
              <a:spcBef>
                <a:spcPts val="375"/>
              </a:spcBef>
              <a:spcAft>
                <a:spcPts val="800"/>
              </a:spcAft>
              <a:buSzPts val="1600"/>
              <a:tabLst>
                <a:tab pos="445770" algn="l"/>
              </a:tabLst>
            </a:pPr>
            <a:endParaRPr lang="en-IN" sz="2000" dirty="0">
              <a:highlight>
                <a:srgbClr val="FFFF00"/>
              </a:highlight>
              <a:latin typeface="Georgia Pro" panose="02040502050405020303" pitchFamily="18" charset="0"/>
              <a:cs typeface="Times New Roman" panose="02020603050405020304" pitchFamily="18" charset="0"/>
            </a:endParaRPr>
          </a:p>
          <a:p>
            <a:pPr marR="685165" lvl="0" algn="just">
              <a:lnSpc>
                <a:spcPct val="104000"/>
              </a:lnSpc>
              <a:spcBef>
                <a:spcPts val="375"/>
              </a:spcBef>
              <a:spcAft>
                <a:spcPts val="800"/>
              </a:spcAft>
              <a:buSzPts val="1600"/>
              <a:tabLst>
                <a:tab pos="445770" algn="l"/>
              </a:tabLst>
            </a:pPr>
            <a:r>
              <a:rPr lang="en-IN" sz="2000" dirty="0">
                <a:highlight>
                  <a:srgbClr val="FFFF00"/>
                </a:highlight>
                <a:latin typeface="Georgia Pro" panose="02040502050405020303" pitchFamily="18" charset="0"/>
                <a:cs typeface="Times New Roman" panose="02020603050405020304" pitchFamily="18" charset="0"/>
              </a:rPr>
              <a:t>Indirect Assessment:</a:t>
            </a:r>
          </a:p>
          <a:p>
            <a:pPr marR="685165" lvl="0" algn="just">
              <a:lnSpc>
                <a:spcPct val="104000"/>
              </a:lnSpc>
              <a:spcBef>
                <a:spcPts val="375"/>
              </a:spcBef>
              <a:spcAft>
                <a:spcPts val="800"/>
              </a:spcAft>
              <a:buSzPts val="1600"/>
              <a:tabLst>
                <a:tab pos="445770" algn="l"/>
              </a:tabLst>
            </a:pPr>
            <a:r>
              <a:rPr lang="en-IN" sz="2000" dirty="0">
                <a:latin typeface="Georgia Pro" panose="02040502050405020303" pitchFamily="18" charset="0"/>
                <a:ea typeface="Calibri" panose="020F0502020204030204" pitchFamily="34" charset="0"/>
                <a:cs typeface="Times New Roman" panose="02020603050405020304" pitchFamily="18" charset="0"/>
              </a:rPr>
              <a:t>Feedback from the Stake holders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6C9B310-A527-4D34-90B3-7FBA9C343A39}"/>
              </a:ext>
            </a:extLst>
          </p:cNvPr>
          <p:cNvSpPr>
            <a:spLocks noGrp="1"/>
          </p:cNvSpPr>
          <p:nvPr>
            <p:ph type="dt" sz="half" idx="10"/>
          </p:nvPr>
        </p:nvSpPr>
        <p:spPr/>
        <p:txBody>
          <a:bodyPr/>
          <a:lstStyle/>
          <a:p>
            <a:fld id="{EE48B8DC-E418-468F-B768-6F15A39041A2}" type="datetime3">
              <a:rPr lang="en-US" smtClean="0"/>
              <a:t>24 February 2022</a:t>
            </a:fld>
            <a:endParaRPr lang="en-IN" dirty="0"/>
          </a:p>
        </p:txBody>
      </p:sp>
      <p:sp>
        <p:nvSpPr>
          <p:cNvPr id="3" name="Footer Placeholder 2">
            <a:extLst>
              <a:ext uri="{FF2B5EF4-FFF2-40B4-BE49-F238E27FC236}">
                <a16:creationId xmlns:a16="http://schemas.microsoft.com/office/drawing/2014/main" id="{E4425890-C91F-4272-B616-CE8BE74171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1569C82-EA28-4E5B-A261-0A34370469F7}"/>
              </a:ext>
            </a:extLst>
          </p:cNvPr>
          <p:cNvSpPr>
            <a:spLocks noGrp="1"/>
          </p:cNvSpPr>
          <p:nvPr>
            <p:ph type="sldNum" sz="quarter" idx="12"/>
          </p:nvPr>
        </p:nvSpPr>
        <p:spPr/>
        <p:txBody>
          <a:bodyPr/>
          <a:lstStyle/>
          <a:p>
            <a:fld id="{AC787BF1-2FA1-4124-8805-2BBA98F4F809}" type="slidenum">
              <a:rPr lang="en-IN" smtClean="0"/>
              <a:t>140</a:t>
            </a:fld>
            <a:endParaRPr lang="en-IN"/>
          </a:p>
        </p:txBody>
      </p:sp>
    </p:spTree>
    <p:extLst>
      <p:ext uri="{BB962C8B-B14F-4D97-AF65-F5344CB8AC3E}">
        <p14:creationId xmlns:p14="http://schemas.microsoft.com/office/powerpoint/2010/main" val="42012186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00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IN" sz="2800" b="1" dirty="0">
                <a:solidFill>
                  <a:srgbClr val="FF0000"/>
                </a:solidFill>
                <a:latin typeface="Georgia Pro" panose="02040502050405020303" pitchFamily="18" charset="0"/>
                <a:cs typeface="Times New Roman" panose="02020603050405020304" pitchFamily="18" charset="0"/>
              </a:rPr>
              <a:t>Type of the Questions for Direct Assessment: </a:t>
            </a: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615468"/>
            <a:ext cx="10668700" cy="2953501"/>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Recall</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Remembering &amp; Understanding Type </a:t>
            </a:r>
          </a:p>
          <a:p>
            <a:pPr marL="342900" lvl="0" indent="-342900">
              <a:lnSpc>
                <a:spcPct val="107000"/>
              </a:lnSpc>
              <a:buFont typeface="Symbol" panose="05050102010706020507" pitchFamily="18" charset="2"/>
              <a:buChar char=""/>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dirty="0">
                <a:effectLst/>
                <a:latin typeface="Georgia Pro" panose="02040502050405020303" pitchFamily="18" charset="0"/>
                <a:ea typeface="Calibri" panose="020F0502020204030204" pitchFamily="34" charset="0"/>
                <a:cs typeface="Times New Roman" panose="02020603050405020304" pitchFamily="18" charset="0"/>
              </a:rPr>
              <a:t>Application Type</a:t>
            </a:r>
          </a:p>
          <a:p>
            <a:pPr marL="342900" lvl="0" indent="-342900">
              <a:lnSpc>
                <a:spcPct val="107000"/>
              </a:lnSpc>
              <a:buFont typeface="Symbol" panose="05050102010706020507" pitchFamily="18" charset="2"/>
              <a:buChar char=""/>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Logical:</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Analytical Type</a:t>
            </a:r>
          </a:p>
          <a:p>
            <a:pPr marL="342900" lvl="0" indent="-342900">
              <a:lnSpc>
                <a:spcPct val="107000"/>
              </a:lnSpc>
              <a:spcAft>
                <a:spcPts val="800"/>
              </a:spcAft>
              <a:buFont typeface="Symbol" panose="05050102010706020507" pitchFamily="18" charset="2"/>
              <a:buChar char=""/>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Design type</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Evaluation &amp; Creation</a:t>
            </a:r>
          </a:p>
          <a:p>
            <a:pPr marL="342900" marR="685165" lvl="0" indent="-342900" algn="just">
              <a:lnSpc>
                <a:spcPct val="104000"/>
              </a:lnSpc>
              <a:spcBef>
                <a:spcPts val="375"/>
              </a:spcBef>
              <a:spcAft>
                <a:spcPts val="800"/>
              </a:spcAft>
              <a:buSzPts val="1600"/>
              <a:buFont typeface="+mj-lt"/>
              <a:buAutoNum type="alphaLcParenR"/>
              <a:tabLst>
                <a:tab pos="445770" algn="l"/>
              </a:tabLs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141</a:t>
            </a:fld>
            <a:endParaRPr lang="en-IN"/>
          </a:p>
        </p:txBody>
      </p:sp>
    </p:spTree>
    <p:extLst>
      <p:ext uri="{BB962C8B-B14F-4D97-AF65-F5344CB8AC3E}">
        <p14:creationId xmlns:p14="http://schemas.microsoft.com/office/powerpoint/2010/main" val="27176895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899D78-4593-4A9D-B1F7-34C953C60BB7}"/>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800"/>
              </a:spcAft>
            </a:pPr>
            <a:r>
              <a:rPr lang="en-US" sz="3600" b="1" kern="1200" dirty="0">
                <a:solidFill>
                  <a:srgbClr val="FFFFFF"/>
                </a:solidFill>
                <a:latin typeface="+mj-lt"/>
                <a:ea typeface="+mj-ea"/>
                <a:cs typeface="+mj-cs"/>
              </a:rPr>
              <a:t>Marks Distribution among the type of Questions for Direct Assessment: </a:t>
            </a:r>
          </a:p>
        </p:txBody>
      </p:sp>
      <p:graphicFrame>
        <p:nvGraphicFramePr>
          <p:cNvPr id="2" name="Table 1">
            <a:extLst>
              <a:ext uri="{FF2B5EF4-FFF2-40B4-BE49-F238E27FC236}">
                <a16:creationId xmlns:a16="http://schemas.microsoft.com/office/drawing/2014/main" id="{15D5916E-A12D-4279-BBF4-1939BCDA866E}"/>
              </a:ext>
            </a:extLst>
          </p:cNvPr>
          <p:cNvGraphicFramePr>
            <a:graphicFrameLocks noGrp="1"/>
          </p:cNvGraphicFramePr>
          <p:nvPr>
            <p:extLst>
              <p:ext uri="{D42A27DB-BD31-4B8C-83A1-F6EECF244321}">
                <p14:modId xmlns:p14="http://schemas.microsoft.com/office/powerpoint/2010/main" val="2872929266"/>
              </p:ext>
            </p:extLst>
          </p:nvPr>
        </p:nvGraphicFramePr>
        <p:xfrm>
          <a:off x="4777316" y="887106"/>
          <a:ext cx="6780701" cy="5081462"/>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3472658">
                  <a:extLst>
                    <a:ext uri="{9D8B030D-6E8A-4147-A177-3AD203B41FA5}">
                      <a16:colId xmlns:a16="http://schemas.microsoft.com/office/drawing/2014/main" val="2286760088"/>
                    </a:ext>
                  </a:extLst>
                </a:gridCol>
                <a:gridCol w="3308043">
                  <a:extLst>
                    <a:ext uri="{9D8B030D-6E8A-4147-A177-3AD203B41FA5}">
                      <a16:colId xmlns:a16="http://schemas.microsoft.com/office/drawing/2014/main" val="543042578"/>
                    </a:ext>
                  </a:extLst>
                </a:gridCol>
              </a:tblGrid>
              <a:tr h="1127202">
                <a:tc>
                  <a:txBody>
                    <a:bodyPr/>
                    <a:lstStyle/>
                    <a:p>
                      <a:pPr>
                        <a:lnSpc>
                          <a:spcPct val="107000"/>
                        </a:lnSpc>
                        <a:spcAft>
                          <a:spcPts val="800"/>
                        </a:spcAft>
                      </a:pPr>
                      <a:r>
                        <a:rPr lang="en-IN" sz="2600" b="1" cap="none" spc="0">
                          <a:solidFill>
                            <a:schemeClr val="bg1"/>
                          </a:solidFill>
                          <a:effectLst/>
                          <a:latin typeface="Georgia Pro" panose="02040502050405020303" pitchFamily="18" charset="0"/>
                        </a:rPr>
                        <a:t>Type of Questions</a:t>
                      </a:r>
                      <a:endParaRPr lang="en-IN" sz="2600" b="1"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nchor="b">
                    <a:lnL w="12700" cmpd="sng">
                      <a:noFill/>
                    </a:lnL>
                    <a:lnR w="12700" cmpd="sng">
                      <a:noFill/>
                    </a:lnR>
                    <a:lnT w="9525" cap="flat" cmpd="sng" algn="ctr">
                      <a:noFill/>
                      <a:prstDash val="solid"/>
                    </a:lnT>
                    <a:lnB w="38100" cmpd="sng">
                      <a:noFill/>
                    </a:lnB>
                    <a:solidFill>
                      <a:schemeClr val="accent2">
                        <a:lumMod val="75000"/>
                      </a:schemeClr>
                    </a:solidFill>
                  </a:tcPr>
                </a:tc>
                <a:tc>
                  <a:txBody>
                    <a:bodyPr/>
                    <a:lstStyle/>
                    <a:p>
                      <a:pPr>
                        <a:lnSpc>
                          <a:spcPct val="107000"/>
                        </a:lnSpc>
                        <a:spcAft>
                          <a:spcPts val="800"/>
                        </a:spcAft>
                      </a:pPr>
                      <a:r>
                        <a:rPr lang="en-IN" sz="2600" b="1" cap="none" spc="0">
                          <a:solidFill>
                            <a:schemeClr val="bg1"/>
                          </a:solidFill>
                          <a:effectLst/>
                          <a:latin typeface="Georgia Pro" panose="02040502050405020303" pitchFamily="18" charset="0"/>
                        </a:rPr>
                        <a:t>Suggested Range (%)</a:t>
                      </a:r>
                      <a:endParaRPr lang="en-IN" sz="2600" b="1"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nchor="b">
                    <a:lnL w="12700" cmpd="sng">
                      <a:noFill/>
                    </a:lnL>
                    <a:lnR w="12700" cmpd="sng">
                      <a:noFill/>
                    </a:lnR>
                    <a:lnT w="9525" cap="flat" cmpd="sng" algn="ctr">
                      <a:noFill/>
                      <a:prstDash val="solid"/>
                    </a:lnT>
                    <a:lnB w="38100" cmpd="sng">
                      <a:noFill/>
                    </a:lnB>
                    <a:solidFill>
                      <a:schemeClr val="accent2">
                        <a:lumMod val="75000"/>
                      </a:schemeClr>
                    </a:solidFill>
                  </a:tcPr>
                </a:tc>
                <a:extLst>
                  <a:ext uri="{0D108BD9-81ED-4DB2-BD59-A6C34878D82A}">
                    <a16:rowId xmlns:a16="http://schemas.microsoft.com/office/drawing/2014/main" val="2975346426"/>
                  </a:ext>
                </a:extLst>
              </a:tr>
              <a:tr h="92328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Recall: Remembering &amp; Understanding Type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38100" cmpd="sng">
                      <a:noFill/>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30-50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38100" cmpd="sng">
                      <a:noFill/>
                    </a:lnT>
                    <a:lnB w="9525" cap="flat" cmpd="sng" algn="ctr">
                      <a:noFill/>
                      <a:prstDash val="solid"/>
                    </a:lnB>
                    <a:solidFill>
                      <a:schemeClr val="accent2">
                        <a:lumMod val="75000"/>
                      </a:schemeClr>
                    </a:solidFill>
                  </a:tcPr>
                </a:tc>
                <a:extLst>
                  <a:ext uri="{0D108BD9-81ED-4DB2-BD59-A6C34878D82A}">
                    <a16:rowId xmlns:a16="http://schemas.microsoft.com/office/drawing/2014/main" val="3293210720"/>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Application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20-30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4077029866"/>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Logical: Analytical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25-30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extLst>
                  <a:ext uri="{0D108BD9-81ED-4DB2-BD59-A6C34878D82A}">
                    <a16:rowId xmlns:a16="http://schemas.microsoft.com/office/drawing/2014/main" val="3060120720"/>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Evaluation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5-10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3850849499"/>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Design type: Creation</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extLst>
                  <a:ext uri="{0D108BD9-81ED-4DB2-BD59-A6C34878D82A}">
                    <a16:rowId xmlns:a16="http://schemas.microsoft.com/office/drawing/2014/main" val="4023243225"/>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Total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dirty="0">
                          <a:solidFill>
                            <a:schemeClr val="bg1"/>
                          </a:solidFill>
                          <a:effectLst/>
                          <a:latin typeface="Georgia Pro" panose="02040502050405020303" pitchFamily="18" charset="0"/>
                        </a:rPr>
                        <a:t>Average: 100</a:t>
                      </a:r>
                      <a:endParaRPr lang="en-IN" sz="1900" cap="none" spc="0" dirty="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898419742"/>
                  </a:ext>
                </a:extLst>
              </a:tr>
            </a:tbl>
          </a:graphicData>
        </a:graphic>
      </p:graphicFrame>
      <p:sp>
        <p:nvSpPr>
          <p:cNvPr id="3" name="Date Placeholder 2">
            <a:extLst>
              <a:ext uri="{FF2B5EF4-FFF2-40B4-BE49-F238E27FC236}">
                <a16:creationId xmlns:a16="http://schemas.microsoft.com/office/drawing/2014/main" id="{AD4B27ED-CDBC-414C-A09B-184FBD124B6B}"/>
              </a:ext>
            </a:extLst>
          </p:cNvPr>
          <p:cNvSpPr>
            <a:spLocks noGrp="1"/>
          </p:cNvSpPr>
          <p:nvPr>
            <p:ph type="dt" sz="half" idx="10"/>
          </p:nvPr>
        </p:nvSpPr>
        <p:spPr/>
        <p:txBody>
          <a:bodyPr/>
          <a:lstStyle/>
          <a:p>
            <a:fld id="{E617A99A-198F-48F5-89A6-389F88D68CCA}" type="datetime3">
              <a:rPr lang="en-US" smtClean="0"/>
              <a:t>24 February 2022</a:t>
            </a:fld>
            <a:endParaRPr lang="en-IN" dirty="0"/>
          </a:p>
        </p:txBody>
      </p:sp>
      <p:sp>
        <p:nvSpPr>
          <p:cNvPr id="4" name="Footer Placeholder 3">
            <a:extLst>
              <a:ext uri="{FF2B5EF4-FFF2-40B4-BE49-F238E27FC236}">
                <a16:creationId xmlns:a16="http://schemas.microsoft.com/office/drawing/2014/main" id="{415D968E-FCFA-4A68-B197-1C0284D345E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F807430-2846-41AF-B783-5E3F220ED9DE}"/>
              </a:ext>
            </a:extLst>
          </p:cNvPr>
          <p:cNvSpPr>
            <a:spLocks noGrp="1"/>
          </p:cNvSpPr>
          <p:nvPr>
            <p:ph type="sldNum" sz="quarter" idx="12"/>
          </p:nvPr>
        </p:nvSpPr>
        <p:spPr/>
        <p:txBody>
          <a:bodyPr/>
          <a:lstStyle/>
          <a:p>
            <a:fld id="{AC787BF1-2FA1-4124-8805-2BBA98F4F809}" type="slidenum">
              <a:rPr lang="en-IN" smtClean="0"/>
              <a:t>142</a:t>
            </a:fld>
            <a:endParaRPr lang="en-IN"/>
          </a:p>
        </p:txBody>
      </p:sp>
    </p:spTree>
    <p:extLst>
      <p:ext uri="{BB962C8B-B14F-4D97-AF65-F5344CB8AC3E}">
        <p14:creationId xmlns:p14="http://schemas.microsoft.com/office/powerpoint/2010/main" val="25668837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899D78-4593-4A9D-B1F7-34C953C60BB7}"/>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800"/>
              </a:spcAft>
            </a:pPr>
            <a:r>
              <a:rPr lang="en-IN" sz="1800" b="1" u="sng"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Question Mapping with Course Outcome (CO), Cognitive Level (CL) Knowledge domain (KD)</a:t>
            </a:r>
            <a:endParaRPr lang="en-US" sz="3600" b="1" kern="1200" dirty="0">
              <a:solidFill>
                <a:schemeClr val="bg1"/>
              </a:solidFill>
              <a:latin typeface="+mj-lt"/>
              <a:ea typeface="+mj-ea"/>
              <a:cs typeface="+mj-cs"/>
            </a:endParaRPr>
          </a:p>
        </p:txBody>
      </p:sp>
      <p:graphicFrame>
        <p:nvGraphicFramePr>
          <p:cNvPr id="2" name="Table 1">
            <a:extLst>
              <a:ext uri="{FF2B5EF4-FFF2-40B4-BE49-F238E27FC236}">
                <a16:creationId xmlns:a16="http://schemas.microsoft.com/office/drawing/2014/main" id="{D75A97CE-23A7-4FC3-B359-2C0081242E8F}"/>
              </a:ext>
            </a:extLst>
          </p:cNvPr>
          <p:cNvGraphicFramePr>
            <a:graphicFrameLocks noGrp="1"/>
          </p:cNvGraphicFramePr>
          <p:nvPr>
            <p:extLst>
              <p:ext uri="{D42A27DB-BD31-4B8C-83A1-F6EECF244321}">
                <p14:modId xmlns:p14="http://schemas.microsoft.com/office/powerpoint/2010/main" val="852393458"/>
              </p:ext>
            </p:extLst>
          </p:nvPr>
        </p:nvGraphicFramePr>
        <p:xfrm>
          <a:off x="4527804" y="1967266"/>
          <a:ext cx="7030217" cy="3089926"/>
        </p:xfrm>
        <a:graphic>
          <a:graphicData uri="http://schemas.openxmlformats.org/drawingml/2006/table">
            <a:tbl>
              <a:tblPr firstRow="1" firstCol="1" bandRow="1">
                <a:tableStyleId>{5C22544A-7EE6-4342-B048-85BDC9FD1C3A}</a:tableStyleId>
              </a:tblPr>
              <a:tblGrid>
                <a:gridCol w="1006330">
                  <a:extLst>
                    <a:ext uri="{9D8B030D-6E8A-4147-A177-3AD203B41FA5}">
                      <a16:colId xmlns:a16="http://schemas.microsoft.com/office/drawing/2014/main" val="1537212696"/>
                    </a:ext>
                  </a:extLst>
                </a:gridCol>
                <a:gridCol w="630606">
                  <a:extLst>
                    <a:ext uri="{9D8B030D-6E8A-4147-A177-3AD203B41FA5}">
                      <a16:colId xmlns:a16="http://schemas.microsoft.com/office/drawing/2014/main" val="2400377320"/>
                    </a:ext>
                  </a:extLst>
                </a:gridCol>
                <a:gridCol w="1270806">
                  <a:extLst>
                    <a:ext uri="{9D8B030D-6E8A-4147-A177-3AD203B41FA5}">
                      <a16:colId xmlns:a16="http://schemas.microsoft.com/office/drawing/2014/main" val="3319479262"/>
                    </a:ext>
                  </a:extLst>
                </a:gridCol>
                <a:gridCol w="985939">
                  <a:extLst>
                    <a:ext uri="{9D8B030D-6E8A-4147-A177-3AD203B41FA5}">
                      <a16:colId xmlns:a16="http://schemas.microsoft.com/office/drawing/2014/main" val="430995365"/>
                    </a:ext>
                  </a:extLst>
                </a:gridCol>
                <a:gridCol w="585627">
                  <a:extLst>
                    <a:ext uri="{9D8B030D-6E8A-4147-A177-3AD203B41FA5}">
                      <a16:colId xmlns:a16="http://schemas.microsoft.com/office/drawing/2014/main" val="2487775808"/>
                    </a:ext>
                  </a:extLst>
                </a:gridCol>
                <a:gridCol w="972446">
                  <a:extLst>
                    <a:ext uri="{9D8B030D-6E8A-4147-A177-3AD203B41FA5}">
                      <a16:colId xmlns:a16="http://schemas.microsoft.com/office/drawing/2014/main" val="203217042"/>
                    </a:ext>
                  </a:extLst>
                </a:gridCol>
                <a:gridCol w="599121">
                  <a:extLst>
                    <a:ext uri="{9D8B030D-6E8A-4147-A177-3AD203B41FA5}">
                      <a16:colId xmlns:a16="http://schemas.microsoft.com/office/drawing/2014/main" val="1941276657"/>
                    </a:ext>
                  </a:extLst>
                </a:gridCol>
                <a:gridCol w="979342">
                  <a:extLst>
                    <a:ext uri="{9D8B030D-6E8A-4147-A177-3AD203B41FA5}">
                      <a16:colId xmlns:a16="http://schemas.microsoft.com/office/drawing/2014/main" val="2493937102"/>
                    </a:ext>
                  </a:extLst>
                </a:gridCol>
              </a:tblGrid>
              <a:tr h="2346614">
                <a:tc>
                  <a:txBody>
                    <a:bodyPr/>
                    <a:lstStyle/>
                    <a:p>
                      <a:pPr>
                        <a:lnSpc>
                          <a:spcPct val="107000"/>
                        </a:lnSpc>
                        <a:spcAft>
                          <a:spcPts val="800"/>
                        </a:spcAft>
                      </a:pPr>
                      <a:r>
                        <a:rPr lang="en-IN" sz="1800">
                          <a:effectLst/>
                          <a:latin typeface="Georgia Pro" panose="02040502050405020303" pitchFamily="18" charset="0"/>
                        </a:rPr>
                        <a:t>Module Number</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IN" sz="1800">
                          <a:effectLst/>
                          <a:latin typeface="Georgia Pro" panose="02040502050405020303" pitchFamily="18" charset="0"/>
                        </a:rPr>
                        <a:t>Sl No.</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Question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Marks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CO</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Type </a:t>
                      </a:r>
                    </a:p>
                    <a:p>
                      <a:pPr>
                        <a:lnSpc>
                          <a:spcPct val="107000"/>
                        </a:lnSpc>
                        <a:spcAft>
                          <a:spcPts val="800"/>
                        </a:spcAft>
                      </a:pPr>
                      <a:r>
                        <a:rPr lang="en-IN" sz="1800">
                          <a:effectLst/>
                          <a:latin typeface="Georgia Pro" panose="02040502050405020303" pitchFamily="18" charset="0"/>
                        </a:rPr>
                        <a:t>(based on CL)</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KD</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Answer</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28402891"/>
                  </a:ext>
                </a:extLst>
              </a:tr>
              <a:tr h="743312">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dirty="0">
                          <a:effectLst/>
                          <a:latin typeface="Georgia Pro" panose="02040502050405020303" pitchFamily="18" charset="0"/>
                        </a:rPr>
                        <a:t> </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01535501"/>
                  </a:ext>
                </a:extLst>
              </a:tr>
            </a:tbl>
          </a:graphicData>
        </a:graphic>
      </p:graphicFrame>
      <p:sp>
        <p:nvSpPr>
          <p:cNvPr id="3" name="Date Placeholder 2">
            <a:extLst>
              <a:ext uri="{FF2B5EF4-FFF2-40B4-BE49-F238E27FC236}">
                <a16:creationId xmlns:a16="http://schemas.microsoft.com/office/drawing/2014/main" id="{F3EB4A58-3FDF-48BB-93A6-329B20FE46A6}"/>
              </a:ext>
            </a:extLst>
          </p:cNvPr>
          <p:cNvSpPr>
            <a:spLocks noGrp="1"/>
          </p:cNvSpPr>
          <p:nvPr>
            <p:ph type="dt" sz="half" idx="10"/>
          </p:nvPr>
        </p:nvSpPr>
        <p:spPr/>
        <p:txBody>
          <a:bodyPr/>
          <a:lstStyle/>
          <a:p>
            <a:fld id="{3D27FF2D-084B-42BD-A193-C40F1FCC3695}" type="datetime3">
              <a:rPr lang="en-US" smtClean="0"/>
              <a:t>24 February 2022</a:t>
            </a:fld>
            <a:endParaRPr lang="en-IN" dirty="0"/>
          </a:p>
        </p:txBody>
      </p:sp>
      <p:sp>
        <p:nvSpPr>
          <p:cNvPr id="4" name="Footer Placeholder 3">
            <a:extLst>
              <a:ext uri="{FF2B5EF4-FFF2-40B4-BE49-F238E27FC236}">
                <a16:creationId xmlns:a16="http://schemas.microsoft.com/office/drawing/2014/main" id="{B00FD135-7963-4F97-AAF4-1D979E2D80B4}"/>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F5D38E1-7A37-4D5F-BA1E-857D7B7C30AF}"/>
              </a:ext>
            </a:extLst>
          </p:cNvPr>
          <p:cNvSpPr>
            <a:spLocks noGrp="1"/>
          </p:cNvSpPr>
          <p:nvPr>
            <p:ph type="sldNum" sz="quarter" idx="12"/>
          </p:nvPr>
        </p:nvSpPr>
        <p:spPr/>
        <p:txBody>
          <a:bodyPr/>
          <a:lstStyle/>
          <a:p>
            <a:fld id="{AC787BF1-2FA1-4124-8805-2BBA98F4F809}" type="slidenum">
              <a:rPr lang="en-IN" smtClean="0"/>
              <a:t>143</a:t>
            </a:fld>
            <a:endParaRPr lang="en-IN"/>
          </a:p>
        </p:txBody>
      </p:sp>
    </p:spTree>
    <p:extLst>
      <p:ext uri="{BB962C8B-B14F-4D97-AF65-F5344CB8AC3E}">
        <p14:creationId xmlns:p14="http://schemas.microsoft.com/office/powerpoint/2010/main" val="7190040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727380" y="1615468"/>
            <a:ext cx="10706893" cy="3286797"/>
          </a:xfrm>
          <a:prstGeom prst="rect">
            <a:avLst/>
          </a:prstGeom>
          <a:noFill/>
        </p:spPr>
        <p:txBody>
          <a:bodyPr wrap="square">
            <a:spAutoFit/>
          </a:bodyPr>
          <a:lstStyle/>
          <a:p>
            <a:pPr lvl="0" algn="ctr">
              <a:lnSpc>
                <a:spcPct val="107000"/>
              </a:lnSpc>
            </a:pPr>
            <a:r>
              <a:rPr lang="en-US" sz="6600" b="1" dirty="0">
                <a:solidFill>
                  <a:srgbClr val="7030A0"/>
                </a:solidFill>
                <a:latin typeface="Georgia Pro" panose="02040502050405020303" pitchFamily="18" charset="0"/>
                <a:ea typeface="+mj-ea"/>
                <a:cs typeface="Times New Roman" panose="02020603050405020304" pitchFamily="18" charset="0"/>
              </a:rPr>
              <a:t>Process for Measuring  the Attainment of COs, POs and PSOs</a:t>
            </a:r>
            <a:endParaRPr lang="en-IN" sz="6600" b="1" dirty="0">
              <a:solidFill>
                <a:srgbClr val="7030A0"/>
              </a:solidFill>
              <a:latin typeface="Georgia Pro" panose="02040502050405020303" pitchFamily="18" charset="0"/>
              <a:ea typeface="+mj-ea"/>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144</a:t>
            </a:fld>
            <a:endParaRPr lang="en-IN"/>
          </a:p>
        </p:txBody>
      </p:sp>
    </p:spTree>
    <p:extLst>
      <p:ext uri="{BB962C8B-B14F-4D97-AF65-F5344CB8AC3E}">
        <p14:creationId xmlns:p14="http://schemas.microsoft.com/office/powerpoint/2010/main" val="25311602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0997"/>
          </a:xfrm>
          <a:prstGeom prst="rect">
            <a:avLst/>
          </a:prstGeom>
          <a:noFill/>
        </p:spPr>
        <p:txBody>
          <a:bodyPr wrap="square">
            <a:spAutoFit/>
          </a:bodyPr>
          <a:lstStyle/>
          <a:p>
            <a:pPr algn="ctr"/>
            <a:r>
              <a:rPr lang="en-IN" sz="4800" b="1" dirty="0">
                <a:solidFill>
                  <a:srgbClr val="7030A0"/>
                </a:solidFill>
                <a:latin typeface="Georgia Pro" panose="02040502050405020303" pitchFamily="18" charset="0"/>
                <a:ea typeface="+mj-ea"/>
                <a:cs typeface="Times New Roman" panose="02020603050405020304" pitchFamily="18" charset="0"/>
              </a:rPr>
              <a:t>Procedure for CO attainment</a:t>
            </a:r>
            <a:endParaRPr lang="en-US" sz="4800" b="1" dirty="0">
              <a:solidFill>
                <a:srgbClr val="7030A0"/>
              </a:solidFill>
              <a:latin typeface="Georgia Pro" panose="02040502050405020303" pitchFamily="18" charset="0"/>
              <a:ea typeface="+mj-ea"/>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145</a:t>
            </a:fld>
            <a:endParaRPr lang="en-IN"/>
          </a:p>
        </p:txBody>
      </p:sp>
      <p:sp>
        <p:nvSpPr>
          <p:cNvPr id="10" name="Content Placeholder 2">
            <a:extLst>
              <a:ext uri="{FF2B5EF4-FFF2-40B4-BE49-F238E27FC236}">
                <a16:creationId xmlns:a16="http://schemas.microsoft.com/office/drawing/2014/main" id="{8243AD13-DF60-4D2B-BCFD-4AF15AF48ECB}"/>
              </a:ext>
            </a:extLst>
          </p:cNvPr>
          <p:cNvSpPr txBox="1">
            <a:spLocks/>
          </p:cNvSpPr>
          <p:nvPr/>
        </p:nvSpPr>
        <p:spPr>
          <a:xfrm>
            <a:off x="838200" y="1460500"/>
            <a:ext cx="10515600" cy="3746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3200" dirty="0">
                <a:latin typeface="Georgia" panose="02040502050405020303" pitchFamily="18" charset="0"/>
              </a:rPr>
              <a:t>CO attainment   should be obtained through </a:t>
            </a:r>
            <a:r>
              <a:rPr lang="en-IN" sz="3200" b="1" dirty="0">
                <a:latin typeface="Georgia" panose="02040502050405020303" pitchFamily="18" charset="0"/>
              </a:rPr>
              <a:t>Cumulative Internal Examination (CIE) and Semester End Examination (SEE)</a:t>
            </a:r>
          </a:p>
          <a:p>
            <a:pPr algn="just"/>
            <a:r>
              <a:rPr lang="en-IN" sz="3200" b="1" dirty="0">
                <a:latin typeface="Georgia" panose="02040502050405020303" pitchFamily="18" charset="0"/>
              </a:rPr>
              <a:t>Attainment Level  for EC502</a:t>
            </a:r>
          </a:p>
          <a:p>
            <a:pPr algn="just"/>
            <a:r>
              <a:rPr lang="en-US" sz="3200" dirty="0">
                <a:latin typeface="Georgia" panose="02040502050405020303" pitchFamily="18" charset="0"/>
              </a:rPr>
              <a:t>Target level 1: 60% students must score 60% and above</a:t>
            </a:r>
            <a:endParaRPr lang="en-IN" sz="3200" dirty="0">
              <a:latin typeface="Georgia" panose="02040502050405020303" pitchFamily="18" charset="0"/>
            </a:endParaRPr>
          </a:p>
          <a:p>
            <a:pPr algn="just"/>
            <a:r>
              <a:rPr lang="en-US" sz="3200" dirty="0">
                <a:latin typeface="Georgia" panose="02040502050405020303" pitchFamily="18" charset="0"/>
              </a:rPr>
              <a:t>Target level 2: 70% students must score 60% and above</a:t>
            </a:r>
            <a:endParaRPr lang="en-IN" sz="3200" dirty="0">
              <a:latin typeface="Georgia" panose="02040502050405020303" pitchFamily="18" charset="0"/>
            </a:endParaRPr>
          </a:p>
          <a:p>
            <a:pPr algn="just"/>
            <a:r>
              <a:rPr lang="en-US" sz="3200" dirty="0">
                <a:latin typeface="Georgia" panose="02040502050405020303" pitchFamily="18" charset="0"/>
              </a:rPr>
              <a:t>Target level 3: 80% students must score 60% and above</a:t>
            </a:r>
            <a:endParaRPr lang="en-IN" dirty="0"/>
          </a:p>
        </p:txBody>
      </p:sp>
    </p:spTree>
    <p:extLst>
      <p:ext uri="{BB962C8B-B14F-4D97-AF65-F5344CB8AC3E}">
        <p14:creationId xmlns:p14="http://schemas.microsoft.com/office/powerpoint/2010/main" val="560932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0997"/>
          </a:xfrm>
          <a:prstGeom prst="rect">
            <a:avLst/>
          </a:prstGeom>
          <a:noFill/>
        </p:spPr>
        <p:txBody>
          <a:bodyPr wrap="square">
            <a:spAutoFit/>
          </a:bodyPr>
          <a:lstStyle/>
          <a:p>
            <a:pPr algn="ctr"/>
            <a:r>
              <a:rPr lang="en-IN" sz="4800" b="1" dirty="0">
                <a:solidFill>
                  <a:srgbClr val="7030A0"/>
                </a:solidFill>
                <a:latin typeface="Georgia Pro" panose="02040502050405020303" pitchFamily="18" charset="0"/>
                <a:ea typeface="+mj-ea"/>
                <a:cs typeface="Times New Roman" panose="02020603050405020304" pitchFamily="18" charset="0"/>
              </a:rPr>
              <a:t>CO for EC502 </a:t>
            </a:r>
            <a:endParaRPr lang="en-US" sz="4800" b="1" dirty="0">
              <a:solidFill>
                <a:srgbClr val="7030A0"/>
              </a:solidFill>
              <a:latin typeface="Georgia Pro" panose="02040502050405020303" pitchFamily="18" charset="0"/>
              <a:ea typeface="+mj-ea"/>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146</a:t>
            </a:fld>
            <a:endParaRPr lang="en-IN"/>
          </a:p>
        </p:txBody>
      </p:sp>
      <p:graphicFrame>
        <p:nvGraphicFramePr>
          <p:cNvPr id="7" name="Table 6">
            <a:extLst>
              <a:ext uri="{FF2B5EF4-FFF2-40B4-BE49-F238E27FC236}">
                <a16:creationId xmlns:a16="http://schemas.microsoft.com/office/drawing/2014/main" id="{452D39F9-81B5-45E4-9B8F-66E91A5394A7}"/>
              </a:ext>
            </a:extLst>
          </p:cNvPr>
          <p:cNvGraphicFramePr>
            <a:graphicFrameLocks noGrp="1"/>
          </p:cNvGraphicFramePr>
          <p:nvPr>
            <p:extLst>
              <p:ext uri="{D42A27DB-BD31-4B8C-83A1-F6EECF244321}">
                <p14:modId xmlns:p14="http://schemas.microsoft.com/office/powerpoint/2010/main" val="2469286466"/>
              </p:ext>
            </p:extLst>
          </p:nvPr>
        </p:nvGraphicFramePr>
        <p:xfrm>
          <a:off x="1200447" y="1250950"/>
          <a:ext cx="9283700" cy="4356099"/>
        </p:xfrm>
        <a:graphic>
          <a:graphicData uri="http://schemas.openxmlformats.org/drawingml/2006/table">
            <a:tbl>
              <a:tblPr firstRow="1" firstCol="1" bandRow="1">
                <a:tableStyleId>{5C22544A-7EE6-4342-B048-85BDC9FD1C3A}</a:tableStyleId>
              </a:tblPr>
              <a:tblGrid>
                <a:gridCol w="1018013">
                  <a:extLst>
                    <a:ext uri="{9D8B030D-6E8A-4147-A177-3AD203B41FA5}">
                      <a16:colId xmlns:a16="http://schemas.microsoft.com/office/drawing/2014/main" val="20000"/>
                    </a:ext>
                  </a:extLst>
                </a:gridCol>
                <a:gridCol w="8265687">
                  <a:extLst>
                    <a:ext uri="{9D8B030D-6E8A-4147-A177-3AD203B41FA5}">
                      <a16:colId xmlns:a16="http://schemas.microsoft.com/office/drawing/2014/main" val="20001"/>
                    </a:ext>
                  </a:extLst>
                </a:gridCol>
              </a:tblGrid>
              <a:tr h="367798">
                <a:tc>
                  <a:txBody>
                    <a:bodyPr/>
                    <a:lstStyle/>
                    <a:p>
                      <a:pPr algn="ctr">
                        <a:spcAft>
                          <a:spcPts val="0"/>
                        </a:spcAft>
                      </a:pPr>
                      <a:r>
                        <a:rPr lang="en-US" sz="1800" dirty="0">
                          <a:effectLst/>
                          <a:latin typeface="Georgia" panose="02040502050405020303" pitchFamily="18" charset="0"/>
                        </a:rPr>
                        <a:t>COs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Statement</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735594">
                <a:tc>
                  <a:txBody>
                    <a:bodyPr/>
                    <a:lstStyle/>
                    <a:p>
                      <a:pPr algn="ctr">
                        <a:spcAft>
                          <a:spcPts val="0"/>
                        </a:spcAft>
                      </a:pPr>
                      <a:r>
                        <a:rPr lang="en-US" sz="1800">
                          <a:effectLst/>
                          <a:latin typeface="Georgia" panose="02040502050405020303" pitchFamily="18" charset="0"/>
                        </a:rPr>
                        <a:t>C01</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Able to correlate the architecture , instructions, timing diagrams, addressing modes, memory interfacing, interrupts, data communication of 8085</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35594">
                <a:tc>
                  <a:txBody>
                    <a:bodyPr/>
                    <a:lstStyle/>
                    <a:p>
                      <a:pPr algn="ctr">
                        <a:spcAft>
                          <a:spcPts val="0"/>
                        </a:spcAft>
                      </a:pPr>
                      <a:r>
                        <a:rPr lang="en-US" sz="1800">
                          <a:effectLst/>
                          <a:latin typeface="Georgia" panose="02040502050405020303" pitchFamily="18" charset="0"/>
                        </a:rPr>
                        <a:t>C02</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Able to interpret the 8086 microprocessor-Architecture, Pin details, memory</a:t>
                      </a:r>
                      <a:endParaRPr lang="en-IN" sz="1800" dirty="0">
                        <a:effectLst/>
                        <a:latin typeface="Georgia" panose="02040502050405020303" pitchFamily="18" charset="0"/>
                      </a:endParaRPr>
                    </a:p>
                    <a:p>
                      <a:pPr algn="ctr">
                        <a:spcAft>
                          <a:spcPts val="0"/>
                        </a:spcAft>
                      </a:pPr>
                      <a:r>
                        <a:rPr lang="en-US" sz="1800" dirty="0">
                          <a:effectLst/>
                          <a:latin typeface="Georgia" panose="02040502050405020303" pitchFamily="18" charset="0"/>
                        </a:rPr>
                        <a:t>segmentation, addressing modes, basic instructions, interrupts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103392">
                <a:tc>
                  <a:txBody>
                    <a:bodyPr/>
                    <a:lstStyle/>
                    <a:p>
                      <a:pPr algn="ctr">
                        <a:spcAft>
                          <a:spcPts val="0"/>
                        </a:spcAft>
                      </a:pPr>
                      <a:r>
                        <a:rPr lang="en-US" sz="1800">
                          <a:effectLst/>
                          <a:latin typeface="Georgia" panose="02040502050405020303" pitchFamily="18" charset="0"/>
                        </a:rPr>
                        <a:t>C03</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800" dirty="0">
                          <a:effectLst/>
                          <a:latin typeface="Georgia" panose="02040502050405020303" pitchFamily="18" charset="0"/>
                        </a:rPr>
                        <a:t>Able to Recognize 8051 micro controller hardware, input/output pins, ports, external</a:t>
                      </a:r>
                      <a:endParaRPr lang="en-IN" sz="1800" dirty="0">
                        <a:effectLst/>
                        <a:latin typeface="Georgia" panose="02040502050405020303" pitchFamily="18" charset="0"/>
                      </a:endParaRPr>
                    </a:p>
                    <a:p>
                      <a:pPr algn="ctr">
                        <a:spcAft>
                          <a:spcPts val="0"/>
                        </a:spcAft>
                      </a:pPr>
                      <a:r>
                        <a:rPr lang="en-GB" sz="1800" dirty="0">
                          <a:effectLst/>
                          <a:latin typeface="Georgia" panose="02040502050405020303" pitchFamily="18" charset="0"/>
                        </a:rPr>
                        <a:t>memory, counters and timers, instruction set, addressing modes, serial data </a:t>
                      </a:r>
                      <a:r>
                        <a:rPr lang="en-GB" sz="1800" dirty="0" err="1">
                          <a:effectLst/>
                          <a:latin typeface="Georgia" panose="02040502050405020303" pitchFamily="18" charset="0"/>
                        </a:rPr>
                        <a:t>i</a:t>
                      </a:r>
                      <a:r>
                        <a:rPr lang="en-GB" sz="1800" dirty="0">
                          <a:effectLst/>
                          <a:latin typeface="Georgia" panose="02040502050405020303" pitchFamily="18" charset="0"/>
                        </a:rPr>
                        <a:t>/o,</a:t>
                      </a:r>
                      <a:endParaRPr lang="en-IN" sz="1800" dirty="0">
                        <a:effectLst/>
                        <a:latin typeface="Georgia" panose="02040502050405020303" pitchFamily="18" charset="0"/>
                      </a:endParaRPr>
                    </a:p>
                    <a:p>
                      <a:pPr algn="ctr">
                        <a:spcAft>
                          <a:spcPts val="0"/>
                        </a:spcAft>
                      </a:pPr>
                      <a:r>
                        <a:rPr lang="en-GB" sz="1800" dirty="0">
                          <a:effectLst/>
                          <a:latin typeface="Georgia" panose="02040502050405020303" pitchFamily="18" charset="0"/>
                        </a:rPr>
                        <a:t>interrupts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78127">
                <a:tc>
                  <a:txBody>
                    <a:bodyPr/>
                    <a:lstStyle/>
                    <a:p>
                      <a:pPr algn="ctr">
                        <a:spcAft>
                          <a:spcPts val="0"/>
                        </a:spcAft>
                      </a:pPr>
                      <a:r>
                        <a:rPr lang="en-US" sz="1800">
                          <a:effectLst/>
                          <a:latin typeface="Georgia" panose="02040502050405020303" pitchFamily="18" charset="0"/>
                        </a:rPr>
                        <a:t>CO4</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800" dirty="0">
                          <a:effectLst/>
                          <a:latin typeface="Georgia" panose="02040502050405020303" pitchFamily="18" charset="0"/>
                        </a:rPr>
                        <a:t>Able to Apply instructions for assembly language programs of 8085, 8086 and 8051</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35594">
                <a:tc>
                  <a:txBody>
                    <a:bodyPr/>
                    <a:lstStyle/>
                    <a:p>
                      <a:pPr algn="ctr">
                        <a:spcAft>
                          <a:spcPts val="0"/>
                        </a:spcAft>
                      </a:pPr>
                      <a:r>
                        <a:rPr lang="en-US" sz="1800">
                          <a:effectLst/>
                          <a:latin typeface="Georgia" panose="02040502050405020303" pitchFamily="18" charset="0"/>
                        </a:rPr>
                        <a:t>C05</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GB" sz="1800" dirty="0">
                          <a:effectLst/>
                          <a:latin typeface="Georgia" panose="02040502050405020303" pitchFamily="18" charset="0"/>
                        </a:rPr>
                        <a:t>Able to Design peripheral interfacing model using IC 8255, 8253, 8251 with IC 8085, 8086 and 8051.</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66857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CO attainment through CIE</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147</a:t>
            </a:fld>
            <a:endParaRPr lang="en-IN"/>
          </a:p>
        </p:txBody>
      </p:sp>
      <p:sp>
        <p:nvSpPr>
          <p:cNvPr id="7" name="Content Placeholder 2">
            <a:extLst>
              <a:ext uri="{FF2B5EF4-FFF2-40B4-BE49-F238E27FC236}">
                <a16:creationId xmlns:a16="http://schemas.microsoft.com/office/drawing/2014/main" id="{D4B1C9E7-FB2C-4CAB-B341-AD3869D4B553}"/>
              </a:ext>
            </a:extLst>
          </p:cNvPr>
          <p:cNvSpPr txBox="1">
            <a:spLocks/>
          </p:cNvSpPr>
          <p:nvPr/>
        </p:nvSpPr>
        <p:spPr>
          <a:xfrm>
            <a:off x="838200" y="1278716"/>
            <a:ext cx="10455781" cy="627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IN" sz="3200" dirty="0">
                <a:latin typeface="Georgia" panose="02040502050405020303" pitchFamily="18" charset="0"/>
              </a:rPr>
              <a:t>Distribution  Question  to measure CO through CIE</a:t>
            </a:r>
          </a:p>
          <a:p>
            <a:pPr algn="just"/>
            <a:endParaRPr lang="en-IN" sz="3200" dirty="0"/>
          </a:p>
        </p:txBody>
      </p:sp>
      <p:graphicFrame>
        <p:nvGraphicFramePr>
          <p:cNvPr id="8" name="Table 7">
            <a:extLst>
              <a:ext uri="{FF2B5EF4-FFF2-40B4-BE49-F238E27FC236}">
                <a16:creationId xmlns:a16="http://schemas.microsoft.com/office/drawing/2014/main" id="{BA3E0D62-51D2-45D0-92B6-02398F05FDE6}"/>
              </a:ext>
            </a:extLst>
          </p:cNvPr>
          <p:cNvGraphicFramePr>
            <a:graphicFrameLocks noGrp="1"/>
          </p:cNvGraphicFramePr>
          <p:nvPr>
            <p:extLst>
              <p:ext uri="{D42A27DB-BD31-4B8C-83A1-F6EECF244321}">
                <p14:modId xmlns:p14="http://schemas.microsoft.com/office/powerpoint/2010/main" val="2406002487"/>
              </p:ext>
            </p:extLst>
          </p:nvPr>
        </p:nvGraphicFramePr>
        <p:xfrm>
          <a:off x="838200" y="2102287"/>
          <a:ext cx="10455781" cy="3227900"/>
        </p:xfrm>
        <a:graphic>
          <a:graphicData uri="http://schemas.openxmlformats.org/drawingml/2006/table">
            <a:tbl>
              <a:tblPr firstRow="1" firstCol="1" bandRow="1">
                <a:tableStyleId>{5C22544A-7EE6-4342-B048-85BDC9FD1C3A}</a:tableStyleId>
              </a:tblPr>
              <a:tblGrid>
                <a:gridCol w="1607349">
                  <a:extLst>
                    <a:ext uri="{9D8B030D-6E8A-4147-A177-3AD203B41FA5}">
                      <a16:colId xmlns:a16="http://schemas.microsoft.com/office/drawing/2014/main" val="20000"/>
                    </a:ext>
                  </a:extLst>
                </a:gridCol>
                <a:gridCol w="1831765">
                  <a:extLst>
                    <a:ext uri="{9D8B030D-6E8A-4147-A177-3AD203B41FA5}">
                      <a16:colId xmlns:a16="http://schemas.microsoft.com/office/drawing/2014/main" val="20001"/>
                    </a:ext>
                  </a:extLst>
                </a:gridCol>
                <a:gridCol w="1827394">
                  <a:extLst>
                    <a:ext uri="{9D8B030D-6E8A-4147-A177-3AD203B41FA5}">
                      <a16:colId xmlns:a16="http://schemas.microsoft.com/office/drawing/2014/main" val="20002"/>
                    </a:ext>
                  </a:extLst>
                </a:gridCol>
                <a:gridCol w="2056526">
                  <a:extLst>
                    <a:ext uri="{9D8B030D-6E8A-4147-A177-3AD203B41FA5}">
                      <a16:colId xmlns:a16="http://schemas.microsoft.com/office/drawing/2014/main" val="20003"/>
                    </a:ext>
                  </a:extLst>
                </a:gridCol>
                <a:gridCol w="1841622">
                  <a:extLst>
                    <a:ext uri="{9D8B030D-6E8A-4147-A177-3AD203B41FA5}">
                      <a16:colId xmlns:a16="http://schemas.microsoft.com/office/drawing/2014/main" val="20004"/>
                    </a:ext>
                  </a:extLst>
                </a:gridCol>
                <a:gridCol w="1291125">
                  <a:extLst>
                    <a:ext uri="{9D8B030D-6E8A-4147-A177-3AD203B41FA5}">
                      <a16:colId xmlns:a16="http://schemas.microsoft.com/office/drawing/2014/main" val="20005"/>
                    </a:ext>
                  </a:extLst>
                </a:gridCol>
              </a:tblGrid>
              <a:tr h="828920">
                <a:tc>
                  <a:txBody>
                    <a:bodyPr/>
                    <a:lstStyle/>
                    <a:p>
                      <a:pPr algn="ctr">
                        <a:spcAft>
                          <a:spcPts val="0"/>
                        </a:spcAft>
                      </a:pPr>
                      <a:r>
                        <a:rPr lang="en-US" sz="2400" dirty="0">
                          <a:effectLst/>
                          <a:latin typeface="Georgia" panose="02040502050405020303" pitchFamily="18" charset="0"/>
                        </a:rPr>
                        <a:t>COs</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Class test (T1) (30)</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Slot test-1 (T2) (30)</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Assignment</a:t>
                      </a:r>
                      <a:endParaRPr lang="en-IN" sz="2400" dirty="0">
                        <a:effectLst/>
                        <a:latin typeface="Georgia" panose="02040502050405020303" pitchFamily="18" charset="0"/>
                      </a:endParaRPr>
                    </a:p>
                    <a:p>
                      <a:pPr algn="ctr">
                        <a:spcAft>
                          <a:spcPts val="0"/>
                        </a:spcAft>
                      </a:pPr>
                      <a:r>
                        <a:rPr lang="en-US" sz="2400" dirty="0">
                          <a:effectLst/>
                          <a:latin typeface="Georgia" panose="02040502050405020303" pitchFamily="18" charset="0"/>
                        </a:rPr>
                        <a:t>(T3) (30)</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Slot test-2 (T4) (30)</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Quiz</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99830">
                <a:tc>
                  <a:txBody>
                    <a:bodyPr/>
                    <a:lstStyle/>
                    <a:p>
                      <a:pPr algn="ctr">
                        <a:spcAft>
                          <a:spcPts val="0"/>
                        </a:spcAft>
                      </a:pPr>
                      <a:r>
                        <a:rPr lang="en-US" sz="2400" dirty="0">
                          <a:effectLst/>
                          <a:latin typeface="Georgia" panose="02040502050405020303" pitchFamily="18" charset="0"/>
                        </a:rPr>
                        <a:t>CO1</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Q1,Q2, Q3</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Q1</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Q1</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sym typeface="Symbol" panose="05050102010706020507" pitchFamily="18" charset="2"/>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99660">
                <a:tc>
                  <a:txBody>
                    <a:bodyPr/>
                    <a:lstStyle/>
                    <a:p>
                      <a:pPr algn="ctr">
                        <a:spcAft>
                          <a:spcPts val="0"/>
                        </a:spcAft>
                      </a:pPr>
                      <a:r>
                        <a:rPr lang="en-US" sz="2400" dirty="0">
                          <a:effectLst/>
                          <a:latin typeface="Georgia" panose="02040502050405020303" pitchFamily="18" charset="0"/>
                        </a:rPr>
                        <a:t>CO2</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Q2,Q3, Q4,Q5</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Q2</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sym typeface="Symbol" panose="05050102010706020507" pitchFamily="18" charset="2"/>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99830">
                <a:tc>
                  <a:txBody>
                    <a:bodyPr/>
                    <a:lstStyle/>
                    <a:p>
                      <a:pPr algn="ctr">
                        <a:spcAft>
                          <a:spcPts val="0"/>
                        </a:spcAft>
                      </a:pPr>
                      <a:r>
                        <a:rPr lang="en-US" sz="2400" dirty="0">
                          <a:effectLst/>
                          <a:latin typeface="Georgia" panose="02040502050405020303" pitchFamily="18" charset="0"/>
                        </a:rPr>
                        <a:t>CO3</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Q3</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Q1,Q2,Q3</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sym typeface="Symbol" panose="05050102010706020507" pitchFamily="18" charset="2"/>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99830">
                <a:tc>
                  <a:txBody>
                    <a:bodyPr/>
                    <a:lstStyle/>
                    <a:p>
                      <a:pPr algn="ctr">
                        <a:spcAft>
                          <a:spcPts val="0"/>
                        </a:spcAft>
                      </a:pPr>
                      <a:r>
                        <a:rPr lang="en-US" sz="2400" dirty="0">
                          <a:effectLst/>
                          <a:latin typeface="Georgia" panose="02040502050405020303" pitchFamily="18" charset="0"/>
                        </a:rPr>
                        <a:t>CO4</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Q4,Q5</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Q6</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Q4</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Q4</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sym typeface="Symbol" panose="05050102010706020507" pitchFamily="18" charset="2"/>
                        </a:rPr>
                        <a:t></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99830">
                <a:tc>
                  <a:txBody>
                    <a:bodyPr/>
                    <a:lstStyle/>
                    <a:p>
                      <a:pPr algn="ctr">
                        <a:spcAft>
                          <a:spcPts val="0"/>
                        </a:spcAft>
                      </a:pPr>
                      <a:r>
                        <a:rPr lang="en-US" sz="2400" dirty="0">
                          <a:effectLst/>
                          <a:latin typeface="Georgia" panose="02040502050405020303" pitchFamily="18" charset="0"/>
                        </a:rPr>
                        <a:t>CO5</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a:effectLst/>
                          <a:latin typeface="Georgia" panose="02040502050405020303" pitchFamily="18" charset="0"/>
                        </a:rPr>
                        <a:t>-</a:t>
                      </a:r>
                      <a:endParaRPr lang="en-IN" sz="24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Q5</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rPr>
                        <a:t>Q5,Q6</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400" dirty="0">
                          <a:effectLst/>
                          <a:latin typeface="Georgia" panose="02040502050405020303" pitchFamily="18" charset="0"/>
                          <a:sym typeface="Symbol" panose="05050102010706020507" pitchFamily="18" charset="2"/>
                        </a:rPr>
                        <a:t></a:t>
                      </a:r>
                      <a:endParaRPr lang="en-IN" sz="24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30341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CO attainment through CIE</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148</a:t>
            </a:fld>
            <a:endParaRPr lang="en-IN"/>
          </a:p>
        </p:txBody>
      </p:sp>
      <p:sp>
        <p:nvSpPr>
          <p:cNvPr id="7" name="Content Placeholder 2">
            <a:extLst>
              <a:ext uri="{FF2B5EF4-FFF2-40B4-BE49-F238E27FC236}">
                <a16:creationId xmlns:a16="http://schemas.microsoft.com/office/drawing/2014/main" id="{D4B1C9E7-FB2C-4CAB-B341-AD3869D4B553}"/>
              </a:ext>
            </a:extLst>
          </p:cNvPr>
          <p:cNvSpPr txBox="1">
            <a:spLocks/>
          </p:cNvSpPr>
          <p:nvPr/>
        </p:nvSpPr>
        <p:spPr>
          <a:xfrm>
            <a:off x="807576" y="1105916"/>
            <a:ext cx="10455781" cy="8347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800" dirty="0">
                <a:latin typeface="Georgia" panose="02040502050405020303" pitchFamily="18" charset="0"/>
              </a:rPr>
              <a:t>Calculations have been made  as shown in this sheet   </a:t>
            </a:r>
            <a:r>
              <a:rPr lang="en-IN" sz="2800" dirty="0">
                <a:latin typeface="Georgia" panose="02040502050405020303" pitchFamily="18" charset="0"/>
                <a:hlinkClick r:id="rId2" action="ppaction://hlinkfile"/>
              </a:rPr>
              <a:t>G:\Attainment Calculation\MPU\mpu.xlsx</a:t>
            </a:r>
            <a:endParaRPr lang="en-IN" sz="2800" dirty="0">
              <a:latin typeface="Georgia" panose="02040502050405020303" pitchFamily="18" charset="0"/>
            </a:endParaRPr>
          </a:p>
        </p:txBody>
      </p:sp>
      <p:graphicFrame>
        <p:nvGraphicFramePr>
          <p:cNvPr id="10" name="Table 9">
            <a:extLst>
              <a:ext uri="{FF2B5EF4-FFF2-40B4-BE49-F238E27FC236}">
                <a16:creationId xmlns:a16="http://schemas.microsoft.com/office/drawing/2014/main" id="{A13FE0F7-A482-4BF4-B51C-51AC2FF3E948}"/>
              </a:ext>
            </a:extLst>
          </p:cNvPr>
          <p:cNvGraphicFramePr>
            <a:graphicFrameLocks noGrp="1"/>
          </p:cNvGraphicFramePr>
          <p:nvPr>
            <p:extLst>
              <p:ext uri="{D42A27DB-BD31-4B8C-83A1-F6EECF244321}">
                <p14:modId xmlns:p14="http://schemas.microsoft.com/office/powerpoint/2010/main" val="1975739873"/>
              </p:ext>
            </p:extLst>
          </p:nvPr>
        </p:nvGraphicFramePr>
        <p:xfrm>
          <a:off x="902826" y="2082532"/>
          <a:ext cx="10265280" cy="4168233"/>
        </p:xfrm>
        <a:graphic>
          <a:graphicData uri="http://schemas.openxmlformats.org/drawingml/2006/table">
            <a:tbl>
              <a:tblPr>
                <a:tableStyleId>{5DA37D80-6434-44D0-A028-1B22A696006F}</a:tableStyleId>
              </a:tblPr>
              <a:tblGrid>
                <a:gridCol w="498684">
                  <a:extLst>
                    <a:ext uri="{9D8B030D-6E8A-4147-A177-3AD203B41FA5}">
                      <a16:colId xmlns:a16="http://schemas.microsoft.com/office/drawing/2014/main" val="20000"/>
                    </a:ext>
                  </a:extLst>
                </a:gridCol>
                <a:gridCol w="1427148">
                  <a:extLst>
                    <a:ext uri="{9D8B030D-6E8A-4147-A177-3AD203B41FA5}">
                      <a16:colId xmlns:a16="http://schemas.microsoft.com/office/drawing/2014/main" val="20001"/>
                    </a:ext>
                  </a:extLst>
                </a:gridCol>
                <a:gridCol w="675118">
                  <a:extLst>
                    <a:ext uri="{9D8B030D-6E8A-4147-A177-3AD203B41FA5}">
                      <a16:colId xmlns:a16="http://schemas.microsoft.com/office/drawing/2014/main" val="20002"/>
                    </a:ext>
                  </a:extLst>
                </a:gridCol>
                <a:gridCol w="728330">
                  <a:extLst>
                    <a:ext uri="{9D8B030D-6E8A-4147-A177-3AD203B41FA5}">
                      <a16:colId xmlns:a16="http://schemas.microsoft.com/office/drawing/2014/main" val="2554216140"/>
                    </a:ext>
                  </a:extLst>
                </a:gridCol>
                <a:gridCol w="832320">
                  <a:extLst>
                    <a:ext uri="{9D8B030D-6E8A-4147-A177-3AD203B41FA5}">
                      <a16:colId xmlns:a16="http://schemas.microsoft.com/office/drawing/2014/main" val="20004"/>
                    </a:ext>
                  </a:extLst>
                </a:gridCol>
                <a:gridCol w="832320">
                  <a:extLst>
                    <a:ext uri="{9D8B030D-6E8A-4147-A177-3AD203B41FA5}">
                      <a16:colId xmlns:a16="http://schemas.microsoft.com/office/drawing/2014/main" val="20005"/>
                    </a:ext>
                  </a:extLst>
                </a:gridCol>
                <a:gridCol w="832320">
                  <a:extLst>
                    <a:ext uri="{9D8B030D-6E8A-4147-A177-3AD203B41FA5}">
                      <a16:colId xmlns:a16="http://schemas.microsoft.com/office/drawing/2014/main" val="20006"/>
                    </a:ext>
                  </a:extLst>
                </a:gridCol>
                <a:gridCol w="832320">
                  <a:extLst>
                    <a:ext uri="{9D8B030D-6E8A-4147-A177-3AD203B41FA5}">
                      <a16:colId xmlns:a16="http://schemas.microsoft.com/office/drawing/2014/main" val="20007"/>
                    </a:ext>
                  </a:extLst>
                </a:gridCol>
                <a:gridCol w="832320">
                  <a:extLst>
                    <a:ext uri="{9D8B030D-6E8A-4147-A177-3AD203B41FA5}">
                      <a16:colId xmlns:a16="http://schemas.microsoft.com/office/drawing/2014/main" val="20008"/>
                    </a:ext>
                  </a:extLst>
                </a:gridCol>
                <a:gridCol w="674275">
                  <a:extLst>
                    <a:ext uri="{9D8B030D-6E8A-4147-A177-3AD203B41FA5}">
                      <a16:colId xmlns:a16="http://schemas.microsoft.com/office/drawing/2014/main" val="20009"/>
                    </a:ext>
                  </a:extLst>
                </a:gridCol>
                <a:gridCol w="1276371">
                  <a:extLst>
                    <a:ext uri="{9D8B030D-6E8A-4147-A177-3AD203B41FA5}">
                      <a16:colId xmlns:a16="http://schemas.microsoft.com/office/drawing/2014/main" val="20010"/>
                    </a:ext>
                  </a:extLst>
                </a:gridCol>
                <a:gridCol w="823754">
                  <a:extLst>
                    <a:ext uri="{9D8B030D-6E8A-4147-A177-3AD203B41FA5}">
                      <a16:colId xmlns:a16="http://schemas.microsoft.com/office/drawing/2014/main" val="20011"/>
                    </a:ext>
                  </a:extLst>
                </a:gridCol>
              </a:tblGrid>
              <a:tr h="584834">
                <a:tc rowSpan="3">
                  <a:txBody>
                    <a:bodyPr/>
                    <a:lstStyle/>
                    <a:p>
                      <a:pPr algn="ctr" rtl="0" fontAlgn="ctr"/>
                      <a:r>
                        <a:rPr lang="en-IN" sz="1400" u="none" strike="noStrike" dirty="0">
                          <a:effectLst/>
                          <a:latin typeface="Georgia" panose="02040502050405020303" pitchFamily="18" charset="0"/>
                        </a:rPr>
                        <a:t>Roll No.</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Max Marks</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6</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6</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6</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6</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6</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30</a:t>
                      </a:r>
                      <a:endParaRPr lang="en-IN" sz="1400" b="0" i="0" u="none" strike="noStrike">
                        <a:solidFill>
                          <a:srgbClr val="000000"/>
                        </a:solidFill>
                        <a:effectLst/>
                        <a:latin typeface="Georgia" panose="02040502050405020303" pitchFamily="18" charset="0"/>
                      </a:endParaRPr>
                    </a:p>
                  </a:txBody>
                  <a:tcPr marL="9390" marR="9390" marT="9390" marB="0" anchor="ctr"/>
                </a:tc>
                <a:tc rowSpan="3">
                  <a:txBody>
                    <a:bodyPr/>
                    <a:lstStyle/>
                    <a:p>
                      <a:pPr algn="ctr" rtl="0" fontAlgn="ctr"/>
                      <a:r>
                        <a:rPr lang="en-IN" sz="1400" u="none" strike="noStrike" dirty="0">
                          <a:effectLst/>
                          <a:latin typeface="Georgia" panose="02040502050405020303" pitchFamily="18" charset="0"/>
                        </a:rPr>
                        <a:t>Total  Marks  Attempt </a:t>
                      </a:r>
                      <a:endParaRPr lang="en-IN" sz="1400" b="0" i="0" u="none" strike="noStrike" dirty="0">
                        <a:solidFill>
                          <a:srgbClr val="000000"/>
                        </a:solidFill>
                        <a:effectLst/>
                        <a:latin typeface="Georgia" panose="02040502050405020303" pitchFamily="18" charset="0"/>
                      </a:endParaRPr>
                    </a:p>
                  </a:txBody>
                  <a:tcPr marL="9390" marR="9390" marT="9390" marB="0" anchor="ctr"/>
                </a:tc>
                <a:tc rowSpan="3">
                  <a:txBody>
                    <a:bodyPr/>
                    <a:lstStyle/>
                    <a:p>
                      <a:pPr algn="ctr" rtl="0" fontAlgn="ctr"/>
                      <a:r>
                        <a:rPr lang="en-IN" sz="1400" u="none" strike="noStrike">
                          <a:effectLst/>
                          <a:latin typeface="Georgia" panose="02040502050405020303" pitchFamily="18" charset="0"/>
                        </a:rPr>
                        <a:t>Score (%)</a:t>
                      </a:r>
                      <a:endParaRPr lang="en-IN" sz="1400" b="0" i="0" u="none" strike="noStrike">
                        <a:solidFill>
                          <a:srgbClr val="000000"/>
                        </a:solidFill>
                        <a:effectLst/>
                        <a:latin typeface="Georgia" panose="02040502050405020303" pitchFamily="18" charset="0"/>
                      </a:endParaRPr>
                    </a:p>
                  </a:txBody>
                  <a:tcPr marL="9390" marR="9390" marT="9390" marB="0" anchor="ctr"/>
                </a:tc>
                <a:tc rowSpan="3">
                  <a:txBody>
                    <a:bodyPr/>
                    <a:lstStyle/>
                    <a:p>
                      <a:pPr algn="ctr" rtl="0" fontAlgn="ctr"/>
                      <a:r>
                        <a:rPr lang="en-IN" sz="1400" u="none" strike="noStrike">
                          <a:effectLst/>
                          <a:latin typeface="Georgia" panose="02040502050405020303" pitchFamily="18" charset="0"/>
                        </a:rPr>
                        <a:t>Score or  Grading  in  Scale  of 3 (If &gt;=60% then 3 , If &gt;=40% but &lt;60% then 2 , If &lt;40% then 1)</a:t>
                      </a:r>
                      <a:endParaRPr lang="en-IN" sz="1400" b="0" i="0" u="none" strike="noStrike">
                        <a:solidFill>
                          <a:srgbClr val="000000"/>
                        </a:solidFill>
                        <a:effectLst/>
                        <a:latin typeface="Georgia" panose="02040502050405020303" pitchFamily="18" charset="0"/>
                      </a:endParaRPr>
                    </a:p>
                  </a:txBody>
                  <a:tcPr marL="9390" marR="9390" marT="9390" marB="0" anchor="ctr"/>
                </a:tc>
                <a:tc rowSpan="3">
                  <a:txBody>
                    <a:bodyPr/>
                    <a:lstStyle/>
                    <a:p>
                      <a:pPr algn="ctr" rtl="0" fontAlgn="ctr"/>
                      <a:r>
                        <a:rPr lang="en-IN" sz="1400" u="none" strike="noStrike">
                          <a:effectLst/>
                          <a:latin typeface="Georgia" panose="02040502050405020303" pitchFamily="18" charset="0"/>
                        </a:rPr>
                        <a:t>Target &gt;=60%</a:t>
                      </a:r>
                      <a:endParaRPr lang="en-IN" sz="1400" b="0" i="0" u="none" strike="noStrike">
                        <a:solidFill>
                          <a:srgbClr val="000000"/>
                        </a:solidFill>
                        <a:effectLst/>
                        <a:latin typeface="Georgia" panose="02040502050405020303" pitchFamily="18" charset="0"/>
                      </a:endParaRPr>
                    </a:p>
                  </a:txBody>
                  <a:tcPr marL="9390" marR="9390" marT="9390" marB="0" anchor="ctr"/>
                </a:tc>
                <a:extLst>
                  <a:ext uri="{0D108BD9-81ED-4DB2-BD59-A6C34878D82A}">
                    <a16:rowId xmlns:a16="http://schemas.microsoft.com/office/drawing/2014/main" val="10000"/>
                  </a:ext>
                </a:extLst>
              </a:tr>
              <a:tr h="340577">
                <a:tc vMerge="1">
                  <a:txBody>
                    <a:bodyPr/>
                    <a:lstStyle/>
                    <a:p>
                      <a:endParaRPr lang="en-IN"/>
                    </a:p>
                  </a:txBody>
                  <a:tcPr/>
                </a:tc>
                <a:tc>
                  <a:txBody>
                    <a:bodyPr/>
                    <a:lstStyle/>
                    <a:p>
                      <a:pPr algn="ctr" rtl="0" fontAlgn="ctr"/>
                      <a:r>
                        <a:rPr lang="en-IN" sz="1400" u="none" strike="noStrike" dirty="0">
                          <a:effectLst/>
                          <a:latin typeface="Georgia" panose="02040502050405020303" pitchFamily="18" charset="0"/>
                        </a:rPr>
                        <a:t>Course outcome</a:t>
                      </a:r>
                      <a:endParaRPr lang="en-IN" sz="1400" b="0" i="0" u="none" strike="noStrike" dirty="0">
                        <a:solidFill>
                          <a:srgbClr val="000000"/>
                        </a:solidFill>
                        <a:effectLst/>
                        <a:latin typeface="Georgia" panose="02040502050405020303" pitchFamily="18" charset="0"/>
                      </a:endParaRPr>
                    </a:p>
                  </a:txBody>
                  <a:tcPr marL="9390" marR="9390" marT="9390" marB="0" anchor="ctr"/>
                </a:tc>
                <a:tc gridSpan="5">
                  <a:txBody>
                    <a:bodyPr/>
                    <a:lstStyle/>
                    <a:p>
                      <a:pPr algn="ctr" rtl="0" fontAlgn="ctr"/>
                      <a:r>
                        <a:rPr lang="en-IN" sz="1400" u="none" strike="noStrike" dirty="0">
                          <a:effectLst/>
                          <a:latin typeface="Georgia" panose="02040502050405020303" pitchFamily="18" charset="0"/>
                        </a:rPr>
                        <a:t>CO1</a:t>
                      </a:r>
                      <a:endParaRPr lang="en-IN" sz="1400" b="0" i="0" u="none" strike="noStrike" dirty="0">
                        <a:solidFill>
                          <a:srgbClr val="000000"/>
                        </a:solidFill>
                        <a:effectLst/>
                        <a:latin typeface="Georgia" panose="02040502050405020303" pitchFamily="18" charset="0"/>
                      </a:endParaRPr>
                    </a:p>
                  </a:txBody>
                  <a:tcPr marL="9390" marR="9390" marT="9390" marB="0" anchor="ctr"/>
                </a:tc>
                <a:tc hMerge="1">
                  <a:txBody>
                    <a:bodyPr/>
                    <a:lstStyle/>
                    <a:p>
                      <a:endParaRPr lang="en-US"/>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a:txBody>
                    <a:bodyPr/>
                    <a:lstStyle/>
                    <a:p>
                      <a:pPr algn="ctr" rtl="0" fontAlgn="ctr"/>
                      <a:r>
                        <a:rPr lang="en-IN" sz="1400" u="none" strike="noStrike">
                          <a:effectLst/>
                          <a:latin typeface="Georgia" panose="02040502050405020303" pitchFamily="18" charset="0"/>
                        </a:rPr>
                        <a:t>Total  Marks Obtained</a:t>
                      </a:r>
                      <a:endParaRPr lang="en-IN" sz="1400" b="0" i="0" u="none" strike="noStrike">
                        <a:solidFill>
                          <a:srgbClr val="000000"/>
                        </a:solidFill>
                        <a:effectLst/>
                        <a:latin typeface="Georgia" panose="02040502050405020303" pitchFamily="18" charset="0"/>
                      </a:endParaRPr>
                    </a:p>
                  </a:txBody>
                  <a:tcPr marL="9390" marR="9390" marT="939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1"/>
                  </a:ext>
                </a:extLst>
              </a:tr>
              <a:tr h="551101">
                <a:tc vMerge="1">
                  <a:txBody>
                    <a:bodyPr/>
                    <a:lstStyle/>
                    <a:p>
                      <a:endParaRPr lang="en-IN"/>
                    </a:p>
                  </a:txBody>
                  <a:tcPr/>
                </a:tc>
                <a:tc>
                  <a:txBody>
                    <a:bodyPr/>
                    <a:lstStyle/>
                    <a:p>
                      <a:pPr algn="ctr" rtl="0" fontAlgn="ctr"/>
                      <a:r>
                        <a:rPr lang="en-IN" sz="1400" u="none" strike="noStrike" dirty="0">
                          <a:effectLst/>
                          <a:latin typeface="Georgia" panose="02040502050405020303" pitchFamily="18" charset="0"/>
                        </a:rPr>
                        <a:t>Student Name</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T1-Q1</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T1-Q2</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T1-Q3</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T2-Q1</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T3-Q1</a:t>
                      </a:r>
                      <a:endParaRPr lang="en-IN" sz="1400" b="0" i="0" u="none" strike="noStrike" dirty="0">
                        <a:solidFill>
                          <a:srgbClr val="000000"/>
                        </a:solidFill>
                        <a:effectLst/>
                        <a:latin typeface="Georgia" panose="02040502050405020303" pitchFamily="18" charset="0"/>
                      </a:endParaRPr>
                    </a:p>
                  </a:txBody>
                  <a:tcPr marL="9390" marR="9390" marT="9390" marB="0" anchor="ct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002"/>
                  </a:ext>
                </a:extLst>
              </a:tr>
              <a:tr h="280281">
                <a:tc>
                  <a:txBody>
                    <a:bodyPr/>
                    <a:lstStyle/>
                    <a:p>
                      <a:pPr algn="ctr" rtl="0" fontAlgn="b"/>
                      <a:r>
                        <a:rPr lang="en-IN" sz="1400" u="none" strike="noStrike">
                          <a:effectLst/>
                          <a:latin typeface="Georgia" panose="02040502050405020303" pitchFamily="18" charset="0"/>
                        </a:rPr>
                        <a:t>1</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ctr"/>
                      <a:r>
                        <a:rPr lang="en-IN" sz="1400" u="none" strike="noStrike">
                          <a:effectLst/>
                          <a:latin typeface="Georgia" panose="02040502050405020303" pitchFamily="18" charset="0"/>
                        </a:rPr>
                        <a:t>Abhimanyu Raj</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b"/>
                      <a:r>
                        <a:rPr lang="en-IN" sz="1400" u="none" strike="noStrike">
                          <a:effectLst/>
                          <a:latin typeface="Georgia" panose="02040502050405020303" pitchFamily="18" charset="0"/>
                        </a:rPr>
                        <a:t>3</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15</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30</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50</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2</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N</a:t>
                      </a:r>
                      <a:endParaRPr lang="en-IN" sz="1400" b="0" i="0" u="none" strike="noStrike">
                        <a:solidFill>
                          <a:srgbClr val="000000"/>
                        </a:solidFill>
                        <a:effectLst/>
                        <a:latin typeface="Georgia" panose="02040502050405020303" pitchFamily="18" charset="0"/>
                      </a:endParaRPr>
                    </a:p>
                  </a:txBody>
                  <a:tcPr marL="9390" marR="9390" marT="9390" marB="0" anchor="b"/>
                </a:tc>
                <a:extLst>
                  <a:ext uri="{0D108BD9-81ED-4DB2-BD59-A6C34878D82A}">
                    <a16:rowId xmlns:a16="http://schemas.microsoft.com/office/drawing/2014/main" val="10003"/>
                  </a:ext>
                </a:extLst>
              </a:tr>
              <a:tr h="340577">
                <a:tc>
                  <a:txBody>
                    <a:bodyPr/>
                    <a:lstStyle/>
                    <a:p>
                      <a:pPr algn="ctr" rtl="0" fontAlgn="b"/>
                      <a:r>
                        <a:rPr lang="en-IN" sz="1400" u="none" strike="noStrike">
                          <a:effectLst/>
                          <a:latin typeface="Georgia" panose="02040502050405020303" pitchFamily="18" charset="0"/>
                        </a:rPr>
                        <a:t>2</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ctr"/>
                      <a:r>
                        <a:rPr lang="en-IN" sz="1400" u="none" strike="noStrike">
                          <a:effectLst/>
                          <a:latin typeface="Georgia" panose="02040502050405020303" pitchFamily="18" charset="0"/>
                        </a:rPr>
                        <a:t>Abhirup Dey</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b"/>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17</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30</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56.67</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2</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N</a:t>
                      </a:r>
                      <a:endParaRPr lang="en-IN" sz="1400" b="0" i="0" u="none" strike="noStrike" dirty="0">
                        <a:solidFill>
                          <a:srgbClr val="000000"/>
                        </a:solidFill>
                        <a:effectLst/>
                        <a:latin typeface="Georgia" panose="02040502050405020303" pitchFamily="18" charset="0"/>
                      </a:endParaRPr>
                    </a:p>
                  </a:txBody>
                  <a:tcPr marL="9390" marR="9390" marT="9390" marB="0" anchor="b"/>
                </a:tc>
                <a:extLst>
                  <a:ext uri="{0D108BD9-81ED-4DB2-BD59-A6C34878D82A}">
                    <a16:rowId xmlns:a16="http://schemas.microsoft.com/office/drawing/2014/main" val="10004"/>
                  </a:ext>
                </a:extLst>
              </a:tr>
              <a:tr h="507199">
                <a:tc>
                  <a:txBody>
                    <a:bodyPr/>
                    <a:lstStyle/>
                    <a:p>
                      <a:pPr algn="ctr" rtl="0" fontAlgn="b"/>
                      <a:r>
                        <a:rPr lang="en-IN" sz="1400" u="none" strike="noStrike">
                          <a:effectLst/>
                          <a:latin typeface="Georgia" panose="02040502050405020303" pitchFamily="18" charset="0"/>
                        </a:rPr>
                        <a:t>3</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ctr"/>
                      <a:r>
                        <a:rPr lang="en-IN" sz="1400" u="none" strike="noStrike">
                          <a:effectLst/>
                          <a:latin typeface="Georgia" panose="02040502050405020303" pitchFamily="18" charset="0"/>
                        </a:rPr>
                        <a:t>Aditya Kamlesh Shah</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 </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5</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19</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24</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79.17</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Y</a:t>
                      </a:r>
                      <a:endParaRPr lang="en-IN" sz="1400" b="0" i="0" u="none" strike="noStrike" dirty="0">
                        <a:solidFill>
                          <a:srgbClr val="000000"/>
                        </a:solidFill>
                        <a:effectLst/>
                        <a:latin typeface="Georgia" panose="02040502050405020303" pitchFamily="18" charset="0"/>
                      </a:endParaRPr>
                    </a:p>
                  </a:txBody>
                  <a:tcPr marL="9390" marR="9390" marT="9390" marB="0" anchor="b"/>
                </a:tc>
                <a:extLst>
                  <a:ext uri="{0D108BD9-81ED-4DB2-BD59-A6C34878D82A}">
                    <a16:rowId xmlns:a16="http://schemas.microsoft.com/office/drawing/2014/main" val="10005"/>
                  </a:ext>
                </a:extLst>
              </a:tr>
              <a:tr h="340577">
                <a:tc>
                  <a:txBody>
                    <a:bodyPr/>
                    <a:lstStyle/>
                    <a:p>
                      <a:pPr algn="ctr" rtl="0" fontAlgn="b"/>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ctr"/>
                      <a:r>
                        <a:rPr lang="en-IN" sz="1400" u="none" strike="noStrike">
                          <a:effectLst/>
                          <a:latin typeface="Georgia" panose="02040502050405020303" pitchFamily="18" charset="0"/>
                        </a:rPr>
                        <a:t>Akanksha Singh</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25</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30</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83.33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rtl="0" fontAlgn="b"/>
                      <a:r>
                        <a:rPr lang="en-IN" sz="1400" u="none" strike="noStrike" dirty="0">
                          <a:effectLst/>
                          <a:latin typeface="Georgia" panose="02040502050405020303" pitchFamily="18" charset="0"/>
                        </a:rPr>
                        <a:t>Y</a:t>
                      </a:r>
                      <a:endParaRPr lang="en-IN" sz="1400" b="0" i="0" u="none" strike="noStrike" dirty="0">
                        <a:solidFill>
                          <a:srgbClr val="000000"/>
                        </a:solidFill>
                        <a:effectLst/>
                        <a:latin typeface="Georgia" panose="02040502050405020303" pitchFamily="18" charset="0"/>
                      </a:endParaRPr>
                    </a:p>
                  </a:txBody>
                  <a:tcPr marL="9390" marR="9390" marT="9390" marB="0" anchor="b"/>
                </a:tc>
                <a:extLst>
                  <a:ext uri="{0D108BD9-81ED-4DB2-BD59-A6C34878D82A}">
                    <a16:rowId xmlns:a16="http://schemas.microsoft.com/office/drawing/2014/main" val="10006"/>
                  </a:ext>
                </a:extLst>
              </a:tr>
              <a:tr h="218837">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a:t>
                      </a:r>
                      <a:endParaRPr lang="en-IN" sz="1400" b="0" i="0" u="none" strike="noStrike" dirty="0">
                        <a:solidFill>
                          <a:srgbClr val="000000"/>
                        </a:solidFill>
                        <a:effectLst/>
                        <a:latin typeface="Georgia" panose="02040502050405020303" pitchFamily="18" charset="0"/>
                      </a:endParaRPr>
                    </a:p>
                  </a:txBody>
                  <a:tcPr marL="9390" marR="9390" marT="9390" marB="0" anchor="ctr"/>
                </a:tc>
                <a:extLst>
                  <a:ext uri="{0D108BD9-81ED-4DB2-BD59-A6C34878D82A}">
                    <a16:rowId xmlns:a16="http://schemas.microsoft.com/office/drawing/2014/main" val="10007"/>
                  </a:ext>
                </a:extLst>
              </a:tr>
              <a:tr h="428450">
                <a:tc>
                  <a:txBody>
                    <a:bodyPr/>
                    <a:lstStyle/>
                    <a:p>
                      <a:pPr algn="ctr" rtl="0" fontAlgn="b"/>
                      <a:r>
                        <a:rPr lang="en-IN" sz="1400" u="none" strike="noStrike">
                          <a:effectLst/>
                          <a:latin typeface="Georgia" panose="02040502050405020303" pitchFamily="18" charset="0"/>
                        </a:rPr>
                        <a:t>141</a:t>
                      </a:r>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rtl="0" fontAlgn="ctr"/>
                      <a:r>
                        <a:rPr lang="en-IN" sz="1400" u="none" strike="noStrike">
                          <a:effectLst/>
                          <a:latin typeface="Georgia" panose="02040502050405020303" pitchFamily="18" charset="0"/>
                        </a:rPr>
                        <a:t>Oindrila Choudhury</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5</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4</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22</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a:effectLst/>
                          <a:latin typeface="Georgia" panose="02040502050405020303" pitchFamily="18" charset="0"/>
                        </a:rPr>
                        <a:t>30</a:t>
                      </a:r>
                      <a:endParaRPr lang="en-IN" sz="1400" b="0" i="0" u="none" strike="noStrike">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73.33</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3</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Y</a:t>
                      </a:r>
                      <a:endParaRPr lang="en-IN" sz="1400" b="0" i="0" u="none" strike="noStrike" dirty="0">
                        <a:solidFill>
                          <a:srgbClr val="000000"/>
                        </a:solidFill>
                        <a:effectLst/>
                        <a:latin typeface="Georgia" panose="02040502050405020303" pitchFamily="18" charset="0"/>
                      </a:endParaRPr>
                    </a:p>
                  </a:txBody>
                  <a:tcPr marL="9390" marR="9390" marT="9390" marB="0" anchor="ctr"/>
                </a:tc>
                <a:extLst>
                  <a:ext uri="{0D108BD9-81ED-4DB2-BD59-A6C34878D82A}">
                    <a16:rowId xmlns:a16="http://schemas.microsoft.com/office/drawing/2014/main" val="10008"/>
                  </a:ext>
                </a:extLst>
              </a:tr>
              <a:tr h="537829">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dirty="0">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b"/>
                      <a:endParaRPr lang="en-IN" sz="1400" b="0" i="0" u="none" strike="noStrike">
                        <a:solidFill>
                          <a:srgbClr val="000000"/>
                        </a:solidFill>
                        <a:effectLst/>
                        <a:latin typeface="Georgia" panose="02040502050405020303" pitchFamily="18" charset="0"/>
                      </a:endParaRPr>
                    </a:p>
                  </a:txBody>
                  <a:tcPr marL="9390" marR="9390" marT="9390" marB="0" anchor="b"/>
                </a:tc>
                <a:tc>
                  <a:txBody>
                    <a:bodyPr/>
                    <a:lstStyle/>
                    <a:p>
                      <a:pPr algn="ctr" fontAlgn="ctr"/>
                      <a:r>
                        <a:rPr lang="en-IN" sz="1400" u="none" strike="noStrike" dirty="0">
                          <a:effectLst/>
                          <a:latin typeface="Georgia" panose="02040502050405020303" pitchFamily="18" charset="0"/>
                        </a:rPr>
                        <a:t>Average Grading =2.7</a:t>
                      </a:r>
                      <a:endParaRPr lang="en-IN" sz="1400" b="0" i="0" u="none" strike="noStrike" dirty="0">
                        <a:solidFill>
                          <a:srgbClr val="000000"/>
                        </a:solidFill>
                        <a:effectLst/>
                        <a:latin typeface="Georgia" panose="02040502050405020303" pitchFamily="18" charset="0"/>
                      </a:endParaRPr>
                    </a:p>
                  </a:txBody>
                  <a:tcPr marL="9390" marR="9390" marT="9390" marB="0" anchor="ctr"/>
                </a:tc>
                <a:tc>
                  <a:txBody>
                    <a:bodyPr/>
                    <a:lstStyle/>
                    <a:p>
                      <a:pPr algn="ctr" rtl="0" fontAlgn="ctr"/>
                      <a:r>
                        <a:rPr lang="en-IN" sz="1400" u="none" strike="noStrike" dirty="0">
                          <a:effectLst/>
                          <a:latin typeface="Georgia" panose="02040502050405020303" pitchFamily="18" charset="0"/>
                        </a:rPr>
                        <a:t>No. of (Y)=105</a:t>
                      </a:r>
                      <a:endParaRPr lang="en-IN" sz="1400" b="0" i="0" u="none" strike="noStrike" dirty="0">
                        <a:solidFill>
                          <a:srgbClr val="000000"/>
                        </a:solidFill>
                        <a:effectLst/>
                        <a:latin typeface="Georgia" panose="02040502050405020303" pitchFamily="18" charset="0"/>
                      </a:endParaRPr>
                    </a:p>
                  </a:txBody>
                  <a:tcPr marL="9390" marR="9390" marT="939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8200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CO attainment through CIE</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149</a:t>
            </a:fld>
            <a:endParaRPr lang="en-IN"/>
          </a:p>
        </p:txBody>
      </p:sp>
      <p:sp>
        <p:nvSpPr>
          <p:cNvPr id="7" name="Content Placeholder 2">
            <a:extLst>
              <a:ext uri="{FF2B5EF4-FFF2-40B4-BE49-F238E27FC236}">
                <a16:creationId xmlns:a16="http://schemas.microsoft.com/office/drawing/2014/main" id="{D4B1C9E7-FB2C-4CAB-B341-AD3869D4B553}"/>
              </a:ext>
            </a:extLst>
          </p:cNvPr>
          <p:cNvSpPr txBox="1">
            <a:spLocks/>
          </p:cNvSpPr>
          <p:nvPr/>
        </p:nvSpPr>
        <p:spPr>
          <a:xfrm>
            <a:off x="807576" y="1105916"/>
            <a:ext cx="10455781" cy="8347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800" dirty="0">
                <a:latin typeface="Georgia" panose="02040502050405020303" pitchFamily="18" charset="0"/>
              </a:rPr>
              <a:t>Calculations have been made  as shown in this sheet   </a:t>
            </a:r>
            <a:r>
              <a:rPr lang="en-IN" sz="2800" dirty="0">
                <a:latin typeface="Georgia" panose="02040502050405020303" pitchFamily="18" charset="0"/>
                <a:hlinkClick r:id="rId2" action="ppaction://hlinkfile"/>
              </a:rPr>
              <a:t>G:\Attainment Calculation\MPU\mpu.xlsx</a:t>
            </a:r>
            <a:endParaRPr lang="en-IN" sz="2800" dirty="0">
              <a:latin typeface="Georgia" panose="02040502050405020303" pitchFamily="18" charset="0"/>
            </a:endParaRPr>
          </a:p>
        </p:txBody>
      </p:sp>
      <p:sp>
        <p:nvSpPr>
          <p:cNvPr id="11" name="TextBox 10">
            <a:extLst>
              <a:ext uri="{FF2B5EF4-FFF2-40B4-BE49-F238E27FC236}">
                <a16:creationId xmlns:a16="http://schemas.microsoft.com/office/drawing/2014/main" id="{F518253F-4B8E-42A4-A6D5-6F5BE28D6C39}"/>
              </a:ext>
            </a:extLst>
          </p:cNvPr>
          <p:cNvSpPr txBox="1"/>
          <p:nvPr/>
        </p:nvSpPr>
        <p:spPr>
          <a:xfrm>
            <a:off x="1435693" y="2075307"/>
            <a:ext cx="8904717" cy="461665"/>
          </a:xfrm>
          <a:prstGeom prst="rect">
            <a:avLst/>
          </a:prstGeom>
          <a:noFill/>
        </p:spPr>
        <p:txBody>
          <a:bodyPr wrap="square">
            <a:spAutoFit/>
          </a:bodyPr>
          <a:lstStyle/>
          <a:p>
            <a:r>
              <a:rPr lang="en-IN" sz="2400" b="1" dirty="0">
                <a:latin typeface="Georgia" panose="02040502050405020303" pitchFamily="18" charset="0"/>
              </a:rPr>
              <a:t>Summary of Calculations   (Total no of students=141) </a:t>
            </a:r>
          </a:p>
        </p:txBody>
      </p:sp>
      <p:graphicFrame>
        <p:nvGraphicFramePr>
          <p:cNvPr id="12" name="Table 11">
            <a:extLst>
              <a:ext uri="{FF2B5EF4-FFF2-40B4-BE49-F238E27FC236}">
                <a16:creationId xmlns:a16="http://schemas.microsoft.com/office/drawing/2014/main" id="{B93F6440-48EA-41D0-85E1-469DB91715BA}"/>
              </a:ext>
            </a:extLst>
          </p:cNvPr>
          <p:cNvGraphicFramePr>
            <a:graphicFrameLocks noGrp="1"/>
          </p:cNvGraphicFramePr>
          <p:nvPr>
            <p:extLst>
              <p:ext uri="{D42A27DB-BD31-4B8C-83A1-F6EECF244321}">
                <p14:modId xmlns:p14="http://schemas.microsoft.com/office/powerpoint/2010/main" val="1479518019"/>
              </p:ext>
            </p:extLst>
          </p:nvPr>
        </p:nvGraphicFramePr>
        <p:xfrm>
          <a:off x="1919004" y="2610980"/>
          <a:ext cx="8613211" cy="3740413"/>
        </p:xfrm>
        <a:graphic>
          <a:graphicData uri="http://schemas.openxmlformats.org/drawingml/2006/table">
            <a:tbl>
              <a:tblPr firstRow="1" firstCol="1" bandRow="1">
                <a:tableStyleId>{5C22544A-7EE6-4342-B048-85BDC9FD1C3A}</a:tableStyleId>
              </a:tblPr>
              <a:tblGrid>
                <a:gridCol w="1722277">
                  <a:extLst>
                    <a:ext uri="{9D8B030D-6E8A-4147-A177-3AD203B41FA5}">
                      <a16:colId xmlns:a16="http://schemas.microsoft.com/office/drawing/2014/main" val="20000"/>
                    </a:ext>
                  </a:extLst>
                </a:gridCol>
                <a:gridCol w="1195639">
                  <a:extLst>
                    <a:ext uri="{9D8B030D-6E8A-4147-A177-3AD203B41FA5}">
                      <a16:colId xmlns:a16="http://schemas.microsoft.com/office/drawing/2014/main" val="20001"/>
                    </a:ext>
                  </a:extLst>
                </a:gridCol>
                <a:gridCol w="1794616">
                  <a:extLst>
                    <a:ext uri="{9D8B030D-6E8A-4147-A177-3AD203B41FA5}">
                      <a16:colId xmlns:a16="http://schemas.microsoft.com/office/drawing/2014/main" val="20002"/>
                    </a:ext>
                  </a:extLst>
                </a:gridCol>
                <a:gridCol w="2177489">
                  <a:extLst>
                    <a:ext uri="{9D8B030D-6E8A-4147-A177-3AD203B41FA5}">
                      <a16:colId xmlns:a16="http://schemas.microsoft.com/office/drawing/2014/main" val="20003"/>
                    </a:ext>
                  </a:extLst>
                </a:gridCol>
                <a:gridCol w="1723190">
                  <a:extLst>
                    <a:ext uri="{9D8B030D-6E8A-4147-A177-3AD203B41FA5}">
                      <a16:colId xmlns:a16="http://schemas.microsoft.com/office/drawing/2014/main" val="20004"/>
                    </a:ext>
                  </a:extLst>
                </a:gridCol>
              </a:tblGrid>
              <a:tr h="430879">
                <a:tc rowSpan="2">
                  <a:txBody>
                    <a:bodyPr/>
                    <a:lstStyle/>
                    <a:p>
                      <a:pPr algn="ctr">
                        <a:spcAft>
                          <a:spcPts val="0"/>
                        </a:spcAft>
                      </a:pPr>
                      <a:r>
                        <a:rPr lang="en-US" sz="1800" baseline="0" dirty="0">
                          <a:effectLst/>
                          <a:latin typeface="Georgia" panose="02040502050405020303" pitchFamily="18" charset="0"/>
                          <a:ea typeface="+mn-ea"/>
                          <a:cs typeface="+mn-cs"/>
                        </a:rPr>
                        <a:t> COs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rowSpan="2">
                  <a:txBody>
                    <a:bodyPr/>
                    <a:lstStyle/>
                    <a:p>
                      <a:pPr algn="ctr">
                        <a:spcAft>
                          <a:spcPts val="0"/>
                        </a:spcAft>
                      </a:pPr>
                      <a:r>
                        <a:rPr lang="en-US" sz="1800" dirty="0">
                          <a:effectLst/>
                          <a:latin typeface="Georgia" panose="02040502050405020303" pitchFamily="18" charset="0"/>
                        </a:rPr>
                        <a:t>Avg. grading on scale of 3</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gridSpan="3">
                  <a:txBody>
                    <a:bodyPr/>
                    <a:lstStyle/>
                    <a:p>
                      <a:pPr algn="ctr">
                        <a:spcAft>
                          <a:spcPts val="0"/>
                        </a:spcAft>
                      </a:pPr>
                      <a:r>
                        <a:rPr lang="en-US" sz="1800" dirty="0">
                          <a:effectLst/>
                          <a:latin typeface="Georgia" panose="02040502050405020303" pitchFamily="18" charset="0"/>
                        </a:rPr>
                        <a:t>Distribution %</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749751">
                <a:tc vMerge="1">
                  <a:txBody>
                    <a:bodyPr/>
                    <a:lstStyle/>
                    <a:p>
                      <a:endParaRPr lang="en-IN"/>
                    </a:p>
                  </a:txBody>
                  <a:tcPr/>
                </a:tc>
                <a:tc vMerge="1">
                  <a:txBody>
                    <a:bodyPr/>
                    <a:lstStyle/>
                    <a:p>
                      <a:endParaRPr lang="en-IN"/>
                    </a:p>
                  </a:txBody>
                  <a:tcPr/>
                </a:tc>
                <a:tc>
                  <a:txBody>
                    <a:bodyPr/>
                    <a:lstStyle/>
                    <a:p>
                      <a:pPr algn="ctr">
                        <a:spcAft>
                          <a:spcPts val="0"/>
                        </a:spcAft>
                      </a:pPr>
                      <a:r>
                        <a:rPr lang="en-US" sz="1800" dirty="0">
                          <a:effectLst/>
                          <a:latin typeface="Georgia" panose="02040502050405020303" pitchFamily="18" charset="0"/>
                          <a:ea typeface="+mn-ea"/>
                          <a:cs typeface="+mn-cs"/>
                        </a:rPr>
                        <a:t>%</a:t>
                      </a:r>
                      <a:r>
                        <a:rPr lang="en-US" sz="1800" baseline="0" dirty="0">
                          <a:effectLst/>
                          <a:latin typeface="Georgia" panose="02040502050405020303" pitchFamily="18" charset="0"/>
                          <a:ea typeface="+mn-ea"/>
                          <a:cs typeface="+mn-cs"/>
                        </a:rPr>
                        <a:t> of Students whose score &gt;60% </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ea typeface="+mn-ea"/>
                          <a:cs typeface="+mn-cs"/>
                        </a:rPr>
                        <a:t>%</a:t>
                      </a:r>
                      <a:r>
                        <a:rPr lang="en-US" sz="1800" baseline="0" dirty="0">
                          <a:effectLst/>
                          <a:latin typeface="Georgia" panose="02040502050405020303" pitchFamily="18" charset="0"/>
                          <a:ea typeface="+mn-ea"/>
                          <a:cs typeface="+mn-cs"/>
                        </a:rPr>
                        <a:t> of Students whose score  &lt;60%  but ≥40%</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Georgia" panose="02040502050405020303" pitchFamily="18" charset="0"/>
                          <a:ea typeface="+mn-ea"/>
                          <a:cs typeface="+mn-cs"/>
                        </a:rPr>
                        <a:t>%</a:t>
                      </a:r>
                      <a:r>
                        <a:rPr lang="en-US" sz="1800" baseline="0" dirty="0">
                          <a:effectLst/>
                          <a:latin typeface="Georgia" panose="02040502050405020303" pitchFamily="18" charset="0"/>
                          <a:ea typeface="+mn-ea"/>
                          <a:cs typeface="+mn-cs"/>
                        </a:rPr>
                        <a:t> of Students whose score  &lt;40%  </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17218">
                <a:tc>
                  <a:txBody>
                    <a:bodyPr/>
                    <a:lstStyle/>
                    <a:p>
                      <a:pPr algn="ctr">
                        <a:spcAft>
                          <a:spcPts val="0"/>
                        </a:spcAft>
                      </a:pPr>
                      <a:r>
                        <a:rPr lang="en-US" sz="1800">
                          <a:effectLst/>
                          <a:latin typeface="Georgia" panose="02040502050405020303" pitchFamily="18" charset="0"/>
                        </a:rPr>
                        <a:t>CO1</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2.7</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105/141=74.5%</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36/141=25.5%</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0/141=0%</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45840">
                <a:tc>
                  <a:txBody>
                    <a:bodyPr/>
                    <a:lstStyle/>
                    <a:p>
                      <a:pPr algn="ctr">
                        <a:spcAft>
                          <a:spcPts val="0"/>
                        </a:spcAft>
                      </a:pPr>
                      <a:r>
                        <a:rPr lang="en-US" sz="1800">
                          <a:effectLst/>
                          <a:latin typeface="Georgia" panose="02040502050405020303" pitchFamily="18" charset="0"/>
                        </a:rPr>
                        <a:t>CO2</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2.8</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119/141=84.4%</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22/141=15.6%</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0/141=0%</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30879">
                <a:tc>
                  <a:txBody>
                    <a:bodyPr/>
                    <a:lstStyle/>
                    <a:p>
                      <a:pPr algn="ctr">
                        <a:spcAft>
                          <a:spcPts val="0"/>
                        </a:spcAft>
                      </a:pPr>
                      <a:r>
                        <a:rPr lang="en-US" sz="1800">
                          <a:effectLst/>
                          <a:latin typeface="Georgia" panose="02040502050405020303" pitchFamily="18" charset="0"/>
                        </a:rPr>
                        <a:t>CO3</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2.8</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114/141=80.8%</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27/141=19.2%</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0/141=0%</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30879">
                <a:tc>
                  <a:txBody>
                    <a:bodyPr/>
                    <a:lstStyle/>
                    <a:p>
                      <a:pPr algn="ctr">
                        <a:spcAft>
                          <a:spcPts val="0"/>
                        </a:spcAft>
                      </a:pPr>
                      <a:r>
                        <a:rPr lang="en-US" sz="1800">
                          <a:effectLst/>
                          <a:latin typeface="Georgia" panose="02040502050405020303" pitchFamily="18" charset="0"/>
                        </a:rPr>
                        <a:t>CO4</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2.7</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95/141=67.4%</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46/141=32.6%</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0/141=0%</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430879">
                <a:tc>
                  <a:txBody>
                    <a:bodyPr/>
                    <a:lstStyle/>
                    <a:p>
                      <a:pPr algn="ctr">
                        <a:spcAft>
                          <a:spcPts val="0"/>
                        </a:spcAft>
                      </a:pPr>
                      <a:r>
                        <a:rPr lang="en-US" sz="1800" dirty="0">
                          <a:effectLst/>
                          <a:latin typeface="Georgia" panose="02040502050405020303" pitchFamily="18" charset="0"/>
                        </a:rPr>
                        <a:t>CO5</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2.7</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a:effectLst/>
                          <a:latin typeface="Georgia" panose="02040502050405020303" pitchFamily="18" charset="0"/>
                        </a:rPr>
                        <a:t>96/141=68.2%</a:t>
                      </a:r>
                      <a:endParaRPr lang="en-IN" sz="18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43/141=30.4%</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800" dirty="0">
                          <a:effectLst/>
                          <a:latin typeface="Georgia" panose="02040502050405020303" pitchFamily="18" charset="0"/>
                        </a:rPr>
                        <a:t>2/141=1.4%</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430879">
                <a:tc>
                  <a:txBody>
                    <a:bodyPr/>
                    <a:lstStyle/>
                    <a:p>
                      <a:pPr algn="ctr">
                        <a:spcAft>
                          <a:spcPts val="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CO6</a:t>
                      </a:r>
                    </a:p>
                  </a:txBody>
                  <a:tcPr marL="68580" marR="68580" marT="0" marB="0"/>
                </a:tc>
                <a:tc>
                  <a:txBody>
                    <a:bodyPr/>
                    <a:lstStyle/>
                    <a:p>
                      <a:pPr algn="ctr">
                        <a:spcAft>
                          <a:spcPts val="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2.8</a:t>
                      </a:r>
                    </a:p>
                  </a:txBody>
                  <a:tcPr marL="68580" marR="68580" marT="0" marB="0"/>
                </a:tc>
                <a:tc>
                  <a:txBody>
                    <a:bodyPr/>
                    <a:lstStyle/>
                    <a:p>
                      <a:pPr algn="ctr">
                        <a:spcAft>
                          <a:spcPts val="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101/141=71.63%</a:t>
                      </a:r>
                    </a:p>
                  </a:txBody>
                  <a:tcPr marL="68580" marR="68580" marT="0" marB="0"/>
                </a:tc>
                <a:tc>
                  <a:txBody>
                    <a:bodyPr/>
                    <a:lstStyle/>
                    <a:p>
                      <a:pPr algn="ctr">
                        <a:spcAft>
                          <a:spcPts val="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40/141=28.36</a:t>
                      </a:r>
                    </a:p>
                  </a:txBody>
                  <a:tcPr marL="68580" marR="68580" marT="0" marB="0"/>
                </a:tc>
                <a:tc>
                  <a:txBody>
                    <a:bodyPr/>
                    <a:lstStyle/>
                    <a:p>
                      <a:pPr algn="ctr">
                        <a:spcAft>
                          <a:spcPts val="0"/>
                        </a:spcAft>
                      </a:pPr>
                      <a:r>
                        <a:rPr lang="en-IN" sz="1800" dirty="0">
                          <a:effectLst/>
                          <a:latin typeface="Georgia" panose="02040502050405020303" pitchFamily="18" charset="0"/>
                          <a:ea typeface="Calibri" panose="020F0502020204030204" pitchFamily="34" charset="0"/>
                          <a:cs typeface="Times New Roman" panose="02020603050405020304" pitchFamily="18" charset="0"/>
                        </a:rPr>
                        <a:t>0/141=0%</a:t>
                      </a: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6588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5068695"/>
          </a:xfrm>
          <a:prstGeom prst="rect">
            <a:avLst/>
          </a:prstGeom>
          <a:noFill/>
        </p:spPr>
        <p:txBody>
          <a:bodyPr wrap="square">
            <a:spAutoFit/>
          </a:bodyPr>
          <a:lstStyle/>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Concise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are written in short, succinct sentences.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Meaningful</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emphasize higher order thinking and are consistent with university, college, department, and program learning outcomes.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Achievable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The total number of outcomes is reasonable for this population of students and is achievable within the time available.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Outcome based.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should specify the skills and knowledge students must demonstrate to prove mastery instead of focusing on the assignment format, such as a quiz or essay. Well-worded outcomes should remain flexible enough to accommodate a variety of formats for a corresponding assessment.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BA8C93D-2BE2-4C1B-A883-F71B8DD8D52B}"/>
              </a:ext>
            </a:extLst>
          </p:cNvPr>
          <p:cNvSpPr>
            <a:spLocks noGrp="1"/>
          </p:cNvSpPr>
          <p:nvPr>
            <p:ph type="dt" sz="half" idx="10"/>
          </p:nvPr>
        </p:nvSpPr>
        <p:spPr/>
        <p:txBody>
          <a:bodyPr/>
          <a:lstStyle/>
          <a:p>
            <a:fld id="{5DDEB563-729E-4E9E-8AF2-967A111EBB9F}" type="datetime3">
              <a:rPr lang="en-US" smtClean="0"/>
              <a:t>24 February 2022</a:t>
            </a:fld>
            <a:endParaRPr lang="en-IN" dirty="0"/>
          </a:p>
        </p:txBody>
      </p:sp>
      <p:sp>
        <p:nvSpPr>
          <p:cNvPr id="4" name="Footer Placeholder 3">
            <a:extLst>
              <a:ext uri="{FF2B5EF4-FFF2-40B4-BE49-F238E27FC236}">
                <a16:creationId xmlns:a16="http://schemas.microsoft.com/office/drawing/2014/main" id="{371F991E-E521-47BD-8613-D202A22CF36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83578F31-983D-48A4-9333-BA5DA2C621CA}"/>
              </a:ext>
            </a:extLst>
          </p:cNvPr>
          <p:cNvSpPr>
            <a:spLocks noGrp="1"/>
          </p:cNvSpPr>
          <p:nvPr>
            <p:ph type="sldNum" sz="quarter" idx="12"/>
          </p:nvPr>
        </p:nvSpPr>
        <p:spPr/>
        <p:txBody>
          <a:bodyPr/>
          <a:lstStyle/>
          <a:p>
            <a:fld id="{AC787BF1-2FA1-4124-8805-2BBA98F4F809}" type="slidenum">
              <a:rPr lang="en-IN" smtClean="0"/>
              <a:t>15</a:t>
            </a:fld>
            <a:endParaRPr lang="en-IN"/>
          </a:p>
        </p:txBody>
      </p:sp>
    </p:spTree>
    <p:extLst>
      <p:ext uri="{BB962C8B-B14F-4D97-AF65-F5344CB8AC3E}">
        <p14:creationId xmlns:p14="http://schemas.microsoft.com/office/powerpoint/2010/main" val="39582089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CO attainment through CIE</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150</a:t>
            </a:fld>
            <a:endParaRPr lang="en-IN"/>
          </a:p>
        </p:txBody>
      </p:sp>
      <p:sp>
        <p:nvSpPr>
          <p:cNvPr id="7" name="Content Placeholder 2">
            <a:extLst>
              <a:ext uri="{FF2B5EF4-FFF2-40B4-BE49-F238E27FC236}">
                <a16:creationId xmlns:a16="http://schemas.microsoft.com/office/drawing/2014/main" id="{D4B1C9E7-FB2C-4CAB-B341-AD3869D4B553}"/>
              </a:ext>
            </a:extLst>
          </p:cNvPr>
          <p:cNvSpPr txBox="1">
            <a:spLocks/>
          </p:cNvSpPr>
          <p:nvPr/>
        </p:nvSpPr>
        <p:spPr>
          <a:xfrm>
            <a:off x="807576" y="982427"/>
            <a:ext cx="10455781" cy="8347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800" dirty="0">
                <a:latin typeface="Georgia" panose="02040502050405020303" pitchFamily="18" charset="0"/>
              </a:rPr>
              <a:t>Calculations have been made  as shown in this sheet   </a:t>
            </a:r>
            <a:r>
              <a:rPr lang="en-IN" sz="2800" dirty="0">
                <a:latin typeface="Georgia" panose="02040502050405020303" pitchFamily="18" charset="0"/>
                <a:hlinkClick r:id="rId2" action="ppaction://hlinkfile"/>
              </a:rPr>
              <a:t>G:\Attainment Calculation\MPU\mpu.xlsx</a:t>
            </a:r>
            <a:endParaRPr lang="en-IN" sz="2800" dirty="0">
              <a:latin typeface="Georgia" panose="02040502050405020303" pitchFamily="18" charset="0"/>
            </a:endParaRPr>
          </a:p>
        </p:txBody>
      </p:sp>
      <p:sp>
        <p:nvSpPr>
          <p:cNvPr id="11" name="TextBox 10">
            <a:extLst>
              <a:ext uri="{FF2B5EF4-FFF2-40B4-BE49-F238E27FC236}">
                <a16:creationId xmlns:a16="http://schemas.microsoft.com/office/drawing/2014/main" id="{F518253F-4B8E-42A4-A6D5-6F5BE28D6C39}"/>
              </a:ext>
            </a:extLst>
          </p:cNvPr>
          <p:cNvSpPr txBox="1"/>
          <p:nvPr/>
        </p:nvSpPr>
        <p:spPr>
          <a:xfrm>
            <a:off x="1442044" y="1951818"/>
            <a:ext cx="8904717" cy="461665"/>
          </a:xfrm>
          <a:prstGeom prst="rect">
            <a:avLst/>
          </a:prstGeom>
          <a:noFill/>
        </p:spPr>
        <p:txBody>
          <a:bodyPr wrap="square">
            <a:spAutoFit/>
          </a:bodyPr>
          <a:lstStyle/>
          <a:p>
            <a:r>
              <a:rPr lang="en-IN" sz="2400" b="1" dirty="0">
                <a:latin typeface="Georgia" panose="02040502050405020303" pitchFamily="18" charset="0"/>
              </a:rPr>
              <a:t>Summary of Calculations   (Total no of students=141) </a:t>
            </a:r>
          </a:p>
        </p:txBody>
      </p:sp>
      <p:graphicFrame>
        <p:nvGraphicFramePr>
          <p:cNvPr id="10" name="Table 9">
            <a:extLst>
              <a:ext uri="{FF2B5EF4-FFF2-40B4-BE49-F238E27FC236}">
                <a16:creationId xmlns:a16="http://schemas.microsoft.com/office/drawing/2014/main" id="{8242BF3B-4EE9-457E-8037-8C16E88C4D5E}"/>
              </a:ext>
            </a:extLst>
          </p:cNvPr>
          <p:cNvGraphicFramePr>
            <a:graphicFrameLocks noGrp="1"/>
          </p:cNvGraphicFramePr>
          <p:nvPr>
            <p:extLst>
              <p:ext uri="{D42A27DB-BD31-4B8C-83A1-F6EECF244321}">
                <p14:modId xmlns:p14="http://schemas.microsoft.com/office/powerpoint/2010/main" val="1922758808"/>
              </p:ext>
            </p:extLst>
          </p:nvPr>
        </p:nvGraphicFramePr>
        <p:xfrm>
          <a:off x="2104459" y="2413483"/>
          <a:ext cx="8242302" cy="3808256"/>
        </p:xfrm>
        <a:graphic>
          <a:graphicData uri="http://schemas.openxmlformats.org/drawingml/2006/table">
            <a:tbl>
              <a:tblPr firstRow="1" firstCol="1" bandRow="1">
                <a:tableStyleId>{5C22544A-7EE6-4342-B048-85BDC9FD1C3A}</a:tableStyleId>
              </a:tblPr>
              <a:tblGrid>
                <a:gridCol w="3821870">
                  <a:extLst>
                    <a:ext uri="{9D8B030D-6E8A-4147-A177-3AD203B41FA5}">
                      <a16:colId xmlns:a16="http://schemas.microsoft.com/office/drawing/2014/main" val="20000"/>
                    </a:ext>
                  </a:extLst>
                </a:gridCol>
                <a:gridCol w="1948441">
                  <a:extLst>
                    <a:ext uri="{9D8B030D-6E8A-4147-A177-3AD203B41FA5}">
                      <a16:colId xmlns:a16="http://schemas.microsoft.com/office/drawing/2014/main" val="20001"/>
                    </a:ext>
                  </a:extLst>
                </a:gridCol>
                <a:gridCol w="2471991">
                  <a:extLst>
                    <a:ext uri="{9D8B030D-6E8A-4147-A177-3AD203B41FA5}">
                      <a16:colId xmlns:a16="http://schemas.microsoft.com/office/drawing/2014/main" val="20002"/>
                    </a:ext>
                  </a:extLst>
                </a:gridCol>
              </a:tblGrid>
              <a:tr h="556409">
                <a:tc>
                  <a:txBody>
                    <a:bodyPr/>
                    <a:lstStyle/>
                    <a:p>
                      <a:pPr algn="ctr">
                        <a:spcAft>
                          <a:spcPts val="0"/>
                        </a:spcAft>
                      </a:pPr>
                      <a:r>
                        <a:rPr lang="en-US" sz="2000" dirty="0">
                          <a:effectLst/>
                          <a:latin typeface="Georgia" panose="02040502050405020303" pitchFamily="18" charset="0"/>
                        </a:rPr>
                        <a:t>Course outcomes </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 of students achieved CO</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Decision on CO result (achieved)  (Y/N) with level</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1393">
                <a:tc>
                  <a:txBody>
                    <a:bodyPr/>
                    <a:lstStyle/>
                    <a:p>
                      <a:pPr algn="ctr">
                        <a:spcAft>
                          <a:spcPts val="0"/>
                        </a:spcAft>
                      </a:pPr>
                      <a:r>
                        <a:rPr lang="en-US" sz="2000" dirty="0">
                          <a:effectLst/>
                          <a:latin typeface="Georgia" panose="02040502050405020303" pitchFamily="18" charset="0"/>
                        </a:rPr>
                        <a:t>CO1</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74.5%</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Y (Level: 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76015">
                <a:tc>
                  <a:txBody>
                    <a:bodyPr/>
                    <a:lstStyle/>
                    <a:p>
                      <a:pPr algn="ctr">
                        <a:spcAft>
                          <a:spcPts val="0"/>
                        </a:spcAft>
                      </a:pPr>
                      <a:r>
                        <a:rPr lang="en-US" sz="2000" dirty="0">
                          <a:effectLst/>
                          <a:latin typeface="Georgia" panose="02040502050405020303" pitchFamily="18" charset="0"/>
                        </a:rPr>
                        <a:t>CO2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84.4%</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Y(Level: 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18744">
                <a:tc>
                  <a:txBody>
                    <a:bodyPr/>
                    <a:lstStyle/>
                    <a:p>
                      <a:pPr algn="ctr">
                        <a:spcAft>
                          <a:spcPts val="0"/>
                        </a:spcAft>
                      </a:pPr>
                      <a:r>
                        <a:rPr lang="en-US" sz="2000">
                          <a:effectLst/>
                          <a:latin typeface="Georgia" panose="02040502050405020303" pitchFamily="18" charset="0"/>
                        </a:rPr>
                        <a:t>CO3</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80.8%</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Y(Level:3)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01652">
                <a:tc>
                  <a:txBody>
                    <a:bodyPr/>
                    <a:lstStyle/>
                    <a:p>
                      <a:pPr algn="ctr">
                        <a:spcAft>
                          <a:spcPts val="0"/>
                        </a:spcAft>
                      </a:pPr>
                      <a:r>
                        <a:rPr lang="en-US" sz="2000">
                          <a:effectLst/>
                          <a:latin typeface="Georgia" panose="02040502050405020303" pitchFamily="18" charset="0"/>
                        </a:rPr>
                        <a:t>CO4</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67.4%</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Y(Level:1)</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01652">
                <a:tc>
                  <a:txBody>
                    <a:bodyPr/>
                    <a:lstStyle/>
                    <a:p>
                      <a:pPr algn="ctr">
                        <a:spcAft>
                          <a:spcPts val="0"/>
                        </a:spcAft>
                      </a:pPr>
                      <a:r>
                        <a:rPr lang="en-US" sz="2000" dirty="0">
                          <a:effectLst/>
                          <a:latin typeface="Georgia" panose="02040502050405020303" pitchFamily="18" charset="0"/>
                        </a:rPr>
                        <a:t>CO5</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68.2%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Y(Level: 1)</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512233">
                <a:tc>
                  <a:txBody>
                    <a:bodyPr/>
                    <a:lstStyle/>
                    <a:p>
                      <a:pPr algn="ctr">
                        <a:spcAft>
                          <a:spcPts val="0"/>
                        </a:spcAft>
                      </a:pPr>
                      <a:r>
                        <a:rPr lang="en-IN" sz="2000" dirty="0">
                          <a:effectLst/>
                          <a:latin typeface="Georgia" panose="02040502050405020303" pitchFamily="18" charset="0"/>
                          <a:ea typeface="Calibri" panose="020F0502020204030204" pitchFamily="34" charset="0"/>
                          <a:cs typeface="Times New Roman" panose="02020603050405020304" pitchFamily="18" charset="0"/>
                        </a:rPr>
                        <a:t>Average CO attainment for the course through CIE EC502</a:t>
                      </a:r>
                    </a:p>
                  </a:txBody>
                  <a:tcPr marL="68580" marR="68580" marT="0" marB="0"/>
                </a:tc>
                <a:tc>
                  <a:txBody>
                    <a:bodyPr/>
                    <a:lstStyle/>
                    <a:p>
                      <a:pPr algn="ctr">
                        <a:spcAft>
                          <a:spcPts val="0"/>
                        </a:spcAft>
                      </a:pPr>
                      <a:r>
                        <a:rPr lang="en-IN" sz="2000" dirty="0">
                          <a:effectLst/>
                          <a:latin typeface="Georgia" panose="02040502050405020303" pitchFamily="18" charset="0"/>
                          <a:ea typeface="Calibri" panose="020F0502020204030204" pitchFamily="34" charset="0"/>
                          <a:cs typeface="Times New Roman" panose="02020603050405020304" pitchFamily="18" charset="0"/>
                        </a:rPr>
                        <a:t>75.06%</a:t>
                      </a:r>
                    </a:p>
                  </a:txBody>
                  <a:tcPr marL="68580" marR="68580" marT="0" marB="0"/>
                </a:tc>
                <a:tc>
                  <a:txBody>
                    <a:bodyPr/>
                    <a:lstStyle/>
                    <a:p>
                      <a:pPr algn="ctr">
                        <a:spcAft>
                          <a:spcPts val="0"/>
                        </a:spcAft>
                      </a:pPr>
                      <a:r>
                        <a:rPr lang="en-IN" sz="2000" dirty="0">
                          <a:solidFill>
                            <a:srgbClr val="FF0000"/>
                          </a:solidFill>
                          <a:effectLst/>
                          <a:latin typeface="Georgia" panose="02040502050405020303" pitchFamily="18" charset="0"/>
                          <a:ea typeface="Calibri" panose="020F0502020204030204" pitchFamily="34" charset="0"/>
                          <a:cs typeface="Times New Roman" panose="02020603050405020304" pitchFamily="18" charset="0"/>
                        </a:rPr>
                        <a:t>Level: 2 </a:t>
                      </a: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812426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CO attainment through SEE</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151</a:t>
            </a:fld>
            <a:endParaRPr lang="en-IN"/>
          </a:p>
        </p:txBody>
      </p:sp>
      <p:sp>
        <p:nvSpPr>
          <p:cNvPr id="12" name="TextBox 11">
            <a:extLst>
              <a:ext uri="{FF2B5EF4-FFF2-40B4-BE49-F238E27FC236}">
                <a16:creationId xmlns:a16="http://schemas.microsoft.com/office/drawing/2014/main" id="{319C1C37-F1C5-45F6-A1AD-33314C0FB10C}"/>
              </a:ext>
            </a:extLst>
          </p:cNvPr>
          <p:cNvSpPr txBox="1"/>
          <p:nvPr/>
        </p:nvSpPr>
        <p:spPr>
          <a:xfrm>
            <a:off x="721051" y="1256779"/>
            <a:ext cx="10749897" cy="4770537"/>
          </a:xfrm>
          <a:prstGeom prst="rect">
            <a:avLst/>
          </a:prstGeom>
          <a:noFill/>
        </p:spPr>
        <p:txBody>
          <a:bodyPr wrap="square">
            <a:spAutoFit/>
          </a:bodyPr>
          <a:lstStyle/>
          <a:p>
            <a:pPr algn="just"/>
            <a:r>
              <a:rPr lang="en-IN" sz="2800" dirty="0">
                <a:latin typeface="Georgia" panose="02040502050405020303" pitchFamily="18" charset="0"/>
              </a:rPr>
              <a:t>80%   of students score  60% marks  in SEE</a:t>
            </a:r>
          </a:p>
          <a:p>
            <a:pPr marL="0" indent="0" algn="just">
              <a:buNone/>
            </a:pPr>
            <a:r>
              <a:rPr lang="en-IN" sz="2800" dirty="0">
                <a:latin typeface="Georgia" panose="02040502050405020303" pitchFamily="18" charset="0"/>
              </a:rPr>
              <a:t>There fore average attainment of COs through SEE is :</a:t>
            </a:r>
            <a:r>
              <a:rPr lang="en-IN" sz="2800" dirty="0">
                <a:solidFill>
                  <a:srgbClr val="FF0000"/>
                </a:solidFill>
                <a:latin typeface="Georgia" panose="02040502050405020303" pitchFamily="18" charset="0"/>
              </a:rPr>
              <a:t>target level 3</a:t>
            </a:r>
          </a:p>
          <a:p>
            <a:pPr algn="just"/>
            <a:r>
              <a:rPr lang="en-IN" sz="2800" dirty="0">
                <a:latin typeface="Georgia" panose="02040502050405020303" pitchFamily="18" charset="0"/>
              </a:rPr>
              <a:t>This means target level 3 has been achieved through SEE</a:t>
            </a:r>
          </a:p>
          <a:p>
            <a:endParaRPr lang="en-IN" sz="2800" b="1" dirty="0">
              <a:solidFill>
                <a:srgbClr val="00B050"/>
              </a:solidFill>
              <a:latin typeface="Georgia" panose="02040502050405020303" pitchFamily="18" charset="0"/>
            </a:endParaRPr>
          </a:p>
          <a:p>
            <a:r>
              <a:rPr lang="en-IN" sz="2800" b="1" dirty="0">
                <a:solidFill>
                  <a:srgbClr val="00B050"/>
                </a:solidFill>
                <a:latin typeface="Georgia" panose="02040502050405020303" pitchFamily="18" charset="0"/>
              </a:rPr>
              <a:t>Overall CO attainment (EC502)   in   the scale of 3 </a:t>
            </a:r>
          </a:p>
          <a:p>
            <a:pPr marL="0" indent="0" algn="just">
              <a:buNone/>
            </a:pPr>
            <a:r>
              <a:rPr lang="en-IN" sz="2800" dirty="0">
                <a:latin typeface="Georgia" panose="02040502050405020303" pitchFamily="18" charset="0"/>
              </a:rPr>
              <a:t> = (40% of  target level of average CO attainment through CIE) +(60% of target level of  CO attainment through SEE) </a:t>
            </a:r>
          </a:p>
          <a:p>
            <a:pPr marL="0" indent="0" algn="just">
              <a:buNone/>
            </a:pPr>
            <a:r>
              <a:rPr lang="en-IN" sz="2000" dirty="0">
                <a:solidFill>
                  <a:srgbClr val="002060"/>
                </a:solidFill>
                <a:latin typeface="Georgia" panose="02040502050405020303" pitchFamily="18" charset="0"/>
              </a:rPr>
              <a:t>[ As per NBA Tier-II example overall CO attainment =20% of CIE+80%SEE. It is also mentioned in TIER-II SAR that program may consider  some other  X % of CIE +Y% of SEE with due justification  instead of 20% CIE +80% of SEE. In this presentation we have  considered 40% of CIE +60% of SEE ]   </a:t>
            </a:r>
          </a:p>
          <a:p>
            <a:pPr marL="0" indent="0" algn="just">
              <a:buNone/>
            </a:pPr>
            <a:r>
              <a:rPr lang="en-IN" sz="2800" dirty="0">
                <a:latin typeface="Georgia" panose="02040502050405020303" pitchFamily="18" charset="0"/>
              </a:rPr>
              <a:t> </a:t>
            </a:r>
            <a:r>
              <a:rPr lang="en-IN" sz="2800" dirty="0">
                <a:solidFill>
                  <a:srgbClr val="FF0000"/>
                </a:solidFill>
                <a:latin typeface="Georgia" panose="02040502050405020303" pitchFamily="18" charset="0"/>
              </a:rPr>
              <a:t>= (40% of  2) +(60% of 3)=2.6   </a:t>
            </a:r>
          </a:p>
        </p:txBody>
      </p:sp>
    </p:spTree>
    <p:extLst>
      <p:ext uri="{BB962C8B-B14F-4D97-AF65-F5344CB8AC3E}">
        <p14:creationId xmlns:p14="http://schemas.microsoft.com/office/powerpoint/2010/main" val="36579549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374737" cy="834780"/>
          </a:xfrm>
          <a:prstGeom prst="rect">
            <a:avLst/>
          </a:prstGeom>
          <a:noFill/>
        </p:spPr>
        <p:txBody>
          <a:bodyPr wrap="square">
            <a:spAutoFit/>
          </a:bodyPr>
          <a:lstStyle/>
          <a:p>
            <a:pPr lvl="0" algn="ctr">
              <a:lnSpc>
                <a:spcPct val="107000"/>
              </a:lnSpc>
            </a:pPr>
            <a:r>
              <a:rPr lang="en-IN" sz="4800" b="1" dirty="0">
                <a:solidFill>
                  <a:srgbClr val="7030A0"/>
                </a:solidFill>
                <a:latin typeface="Georgia Pro" panose="02040502050405020303" pitchFamily="18" charset="0"/>
                <a:ea typeface="+mj-ea"/>
                <a:cs typeface="Times New Roman" panose="02020603050405020304" pitchFamily="18" charset="0"/>
              </a:rPr>
              <a:t>PO attainment</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152</a:t>
            </a:fld>
            <a:endParaRPr lang="en-IN"/>
          </a:p>
        </p:txBody>
      </p:sp>
      <p:sp>
        <p:nvSpPr>
          <p:cNvPr id="12" name="TextBox 11">
            <a:extLst>
              <a:ext uri="{FF2B5EF4-FFF2-40B4-BE49-F238E27FC236}">
                <a16:creationId xmlns:a16="http://schemas.microsoft.com/office/drawing/2014/main" id="{319C1C37-F1C5-45F6-A1AD-33314C0FB10C}"/>
              </a:ext>
            </a:extLst>
          </p:cNvPr>
          <p:cNvSpPr txBox="1"/>
          <p:nvPr/>
        </p:nvSpPr>
        <p:spPr>
          <a:xfrm>
            <a:off x="721051" y="1256779"/>
            <a:ext cx="10749897" cy="2246769"/>
          </a:xfrm>
          <a:prstGeom prst="rect">
            <a:avLst/>
          </a:prstGeom>
          <a:noFill/>
        </p:spPr>
        <p:txBody>
          <a:bodyPr wrap="square">
            <a:spAutoFit/>
          </a:bodyPr>
          <a:lstStyle/>
          <a:p>
            <a:r>
              <a:rPr lang="en-IN" sz="2800" dirty="0">
                <a:latin typeface="Georgia" panose="02040502050405020303" pitchFamily="18" charset="0"/>
              </a:rPr>
              <a:t>PO attainment should be carried out  considering </a:t>
            </a:r>
          </a:p>
          <a:p>
            <a:pPr marL="0" indent="0" algn="just">
              <a:buNone/>
            </a:pPr>
            <a:r>
              <a:rPr lang="en-IN" sz="2800" dirty="0">
                <a:latin typeface="Georgia" panose="02040502050405020303" pitchFamily="18" charset="0"/>
              </a:rPr>
              <a:t>(</a:t>
            </a:r>
            <a:r>
              <a:rPr lang="en-IN" sz="2800" dirty="0" err="1">
                <a:latin typeface="Georgia" panose="02040502050405020303" pitchFamily="18" charset="0"/>
              </a:rPr>
              <a:t>i</a:t>
            </a:r>
            <a:r>
              <a:rPr lang="en-IN" sz="2800" dirty="0">
                <a:latin typeface="Georgia" panose="02040502050405020303" pitchFamily="18" charset="0"/>
              </a:rPr>
              <a:t>)Direct  assessment (through CIE and SEE)  </a:t>
            </a:r>
          </a:p>
          <a:p>
            <a:pPr marL="0" indent="0" algn="just">
              <a:buNone/>
            </a:pPr>
            <a:endParaRPr lang="en-IN" sz="2800" dirty="0">
              <a:latin typeface="Georgia" panose="02040502050405020303" pitchFamily="18" charset="0"/>
            </a:endParaRPr>
          </a:p>
          <a:p>
            <a:pPr marL="0" indent="0" algn="just">
              <a:buNone/>
            </a:pPr>
            <a:r>
              <a:rPr lang="en-IN" sz="2800" dirty="0">
                <a:latin typeface="Georgia" panose="02040502050405020303" pitchFamily="18" charset="0"/>
              </a:rPr>
              <a:t>(ii)Indirect assessment (Exit </a:t>
            </a:r>
            <a:r>
              <a:rPr lang="fr-FR" sz="2800" dirty="0">
                <a:latin typeface="Georgia" panose="02040502050405020303" pitchFamily="18" charset="0"/>
              </a:rPr>
              <a:t>Student Survey, Alumni Survey, Employer Survey, Faculty Survey)</a:t>
            </a:r>
            <a:endParaRPr lang="en-IN" sz="2800" dirty="0">
              <a:solidFill>
                <a:srgbClr val="FF0000"/>
              </a:solidFill>
              <a:latin typeface="Georgia" panose="02040502050405020303" pitchFamily="18" charset="0"/>
            </a:endParaRPr>
          </a:p>
        </p:txBody>
      </p:sp>
    </p:spTree>
    <p:extLst>
      <p:ext uri="{BB962C8B-B14F-4D97-AF65-F5344CB8AC3E}">
        <p14:creationId xmlns:p14="http://schemas.microsoft.com/office/powerpoint/2010/main" val="14965523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1242007"/>
          </a:xfrm>
          <a:prstGeom prst="rect">
            <a:avLst/>
          </a:prstGeom>
          <a:noFill/>
        </p:spPr>
        <p:txBody>
          <a:bodyPr wrap="square">
            <a:spAutoFit/>
          </a:bodyPr>
          <a:lstStyle/>
          <a:p>
            <a:pPr lvl="0" algn="ctr">
              <a:lnSpc>
                <a:spcPct val="107000"/>
              </a:lnSpc>
            </a:pPr>
            <a:r>
              <a:rPr lang="en-IN" sz="3600" b="1" dirty="0">
                <a:solidFill>
                  <a:srgbClr val="7030A0"/>
                </a:solidFill>
                <a:latin typeface="Georgia Pro" panose="02040502050405020303" pitchFamily="18" charset="0"/>
                <a:ea typeface="+mj-ea"/>
                <a:cs typeface="Times New Roman" panose="02020603050405020304" pitchFamily="18" charset="0"/>
              </a:rPr>
              <a:t>Co &amp; PO MappingEC502   to  PO attainment</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153</a:t>
            </a:fld>
            <a:endParaRPr lang="en-IN"/>
          </a:p>
        </p:txBody>
      </p:sp>
      <p:graphicFrame>
        <p:nvGraphicFramePr>
          <p:cNvPr id="12" name="Table 11">
            <a:extLst>
              <a:ext uri="{FF2B5EF4-FFF2-40B4-BE49-F238E27FC236}">
                <a16:creationId xmlns:a16="http://schemas.microsoft.com/office/drawing/2014/main" id="{BD83CD16-1519-493A-B51B-5A0198BDF75B}"/>
              </a:ext>
            </a:extLst>
          </p:cNvPr>
          <p:cNvGraphicFramePr>
            <a:graphicFrameLocks noGrp="1"/>
          </p:cNvGraphicFramePr>
          <p:nvPr>
            <p:extLst>
              <p:ext uri="{D42A27DB-BD31-4B8C-83A1-F6EECF244321}">
                <p14:modId xmlns:p14="http://schemas.microsoft.com/office/powerpoint/2010/main" val="3024049192"/>
              </p:ext>
            </p:extLst>
          </p:nvPr>
        </p:nvGraphicFramePr>
        <p:xfrm>
          <a:off x="743484" y="1612586"/>
          <a:ext cx="10727469" cy="2713063"/>
        </p:xfrm>
        <a:graphic>
          <a:graphicData uri="http://schemas.openxmlformats.org/drawingml/2006/table">
            <a:tbl>
              <a:tblPr firstRow="1" firstCol="1" lastRow="1" lastCol="1" bandRow="1" bandCol="1">
                <a:tableStyleId>{3C2FFA5D-87B4-456A-9821-1D502468CF0F}</a:tableStyleId>
              </a:tblPr>
              <a:tblGrid>
                <a:gridCol w="1880075">
                  <a:extLst>
                    <a:ext uri="{9D8B030D-6E8A-4147-A177-3AD203B41FA5}">
                      <a16:colId xmlns:a16="http://schemas.microsoft.com/office/drawing/2014/main" val="20000"/>
                    </a:ext>
                  </a:extLst>
                </a:gridCol>
                <a:gridCol w="726392">
                  <a:extLst>
                    <a:ext uri="{9D8B030D-6E8A-4147-A177-3AD203B41FA5}">
                      <a16:colId xmlns:a16="http://schemas.microsoft.com/office/drawing/2014/main" val="20001"/>
                    </a:ext>
                  </a:extLst>
                </a:gridCol>
                <a:gridCol w="803305">
                  <a:extLst>
                    <a:ext uri="{9D8B030D-6E8A-4147-A177-3AD203B41FA5}">
                      <a16:colId xmlns:a16="http://schemas.microsoft.com/office/drawing/2014/main" val="20002"/>
                    </a:ext>
                  </a:extLst>
                </a:gridCol>
                <a:gridCol w="760576">
                  <a:extLst>
                    <a:ext uri="{9D8B030D-6E8A-4147-A177-3AD203B41FA5}">
                      <a16:colId xmlns:a16="http://schemas.microsoft.com/office/drawing/2014/main" val="20003"/>
                    </a:ext>
                  </a:extLst>
                </a:gridCol>
                <a:gridCol w="675118">
                  <a:extLst>
                    <a:ext uri="{9D8B030D-6E8A-4147-A177-3AD203B41FA5}">
                      <a16:colId xmlns:a16="http://schemas.microsoft.com/office/drawing/2014/main" val="20004"/>
                    </a:ext>
                  </a:extLst>
                </a:gridCol>
                <a:gridCol w="709300">
                  <a:extLst>
                    <a:ext uri="{9D8B030D-6E8A-4147-A177-3AD203B41FA5}">
                      <a16:colId xmlns:a16="http://schemas.microsoft.com/office/drawing/2014/main" val="20005"/>
                    </a:ext>
                  </a:extLst>
                </a:gridCol>
                <a:gridCol w="734939">
                  <a:extLst>
                    <a:ext uri="{9D8B030D-6E8A-4147-A177-3AD203B41FA5}">
                      <a16:colId xmlns:a16="http://schemas.microsoft.com/office/drawing/2014/main" val="20006"/>
                    </a:ext>
                  </a:extLst>
                </a:gridCol>
                <a:gridCol w="658026">
                  <a:extLst>
                    <a:ext uri="{9D8B030D-6E8A-4147-A177-3AD203B41FA5}">
                      <a16:colId xmlns:a16="http://schemas.microsoft.com/office/drawing/2014/main" val="20007"/>
                    </a:ext>
                  </a:extLst>
                </a:gridCol>
                <a:gridCol w="752030">
                  <a:extLst>
                    <a:ext uri="{9D8B030D-6E8A-4147-A177-3AD203B41FA5}">
                      <a16:colId xmlns:a16="http://schemas.microsoft.com/office/drawing/2014/main" val="20008"/>
                    </a:ext>
                  </a:extLst>
                </a:gridCol>
                <a:gridCol w="666572">
                  <a:extLst>
                    <a:ext uri="{9D8B030D-6E8A-4147-A177-3AD203B41FA5}">
                      <a16:colId xmlns:a16="http://schemas.microsoft.com/office/drawing/2014/main" val="20009"/>
                    </a:ext>
                  </a:extLst>
                </a:gridCol>
                <a:gridCol w="794759">
                  <a:extLst>
                    <a:ext uri="{9D8B030D-6E8A-4147-A177-3AD203B41FA5}">
                      <a16:colId xmlns:a16="http://schemas.microsoft.com/office/drawing/2014/main" val="20010"/>
                    </a:ext>
                  </a:extLst>
                </a:gridCol>
                <a:gridCol w="728732">
                  <a:extLst>
                    <a:ext uri="{9D8B030D-6E8A-4147-A177-3AD203B41FA5}">
                      <a16:colId xmlns:a16="http://schemas.microsoft.com/office/drawing/2014/main" val="20011"/>
                    </a:ext>
                  </a:extLst>
                </a:gridCol>
                <a:gridCol w="837645">
                  <a:extLst>
                    <a:ext uri="{9D8B030D-6E8A-4147-A177-3AD203B41FA5}">
                      <a16:colId xmlns:a16="http://schemas.microsoft.com/office/drawing/2014/main" val="20012"/>
                    </a:ext>
                  </a:extLst>
                </a:gridCol>
              </a:tblGrid>
              <a:tr h="0">
                <a:tc>
                  <a:txBody>
                    <a:bodyPr/>
                    <a:lstStyle/>
                    <a:p>
                      <a:pPr marL="3175" marR="8255" algn="ctr">
                        <a:spcBef>
                          <a:spcPts val="870"/>
                        </a:spcBef>
                        <a:spcAft>
                          <a:spcPts val="0"/>
                        </a:spcAft>
                        <a:tabLst>
                          <a:tab pos="342900" algn="l"/>
                        </a:tabLst>
                      </a:pPr>
                      <a:r>
                        <a:rPr lang="en-US" sz="2000" dirty="0">
                          <a:effectLst/>
                          <a:latin typeface="Georgia" panose="02040502050405020303" pitchFamily="18" charset="0"/>
                        </a:rPr>
                        <a:t>CO</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37465" algn="ctr">
                        <a:spcAft>
                          <a:spcPts val="0"/>
                        </a:spcAft>
                        <a:tabLst>
                          <a:tab pos="342900" algn="l"/>
                        </a:tabLst>
                      </a:pPr>
                      <a:r>
                        <a:rPr lang="en-US" sz="2000" dirty="0">
                          <a:effectLst/>
                          <a:latin typeface="Georgia" panose="02040502050405020303" pitchFamily="18" charset="0"/>
                        </a:rPr>
                        <a:t>PO1</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PO2</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PO3</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PO4</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PO5</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67945" algn="ctr">
                        <a:spcAft>
                          <a:spcPts val="0"/>
                        </a:spcAft>
                        <a:tabLst>
                          <a:tab pos="342900" algn="l"/>
                        </a:tabLst>
                      </a:pPr>
                      <a:r>
                        <a:rPr lang="en-US" sz="2000" dirty="0">
                          <a:effectLst/>
                          <a:latin typeface="Georgia" panose="02040502050405020303" pitchFamily="18" charset="0"/>
                        </a:rPr>
                        <a:t>PO6</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PO7</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67945" algn="ctr">
                        <a:spcAft>
                          <a:spcPts val="0"/>
                        </a:spcAft>
                        <a:tabLst>
                          <a:tab pos="342900" algn="l"/>
                        </a:tabLst>
                      </a:pPr>
                      <a:r>
                        <a:rPr lang="en-US" sz="2000" dirty="0">
                          <a:effectLst/>
                          <a:latin typeface="Georgia" panose="02040502050405020303" pitchFamily="18" charset="0"/>
                        </a:rPr>
                        <a:t>PO8</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66675" algn="ctr">
                        <a:spcAft>
                          <a:spcPts val="0"/>
                        </a:spcAft>
                        <a:tabLst>
                          <a:tab pos="342900" algn="l"/>
                        </a:tabLst>
                      </a:pPr>
                      <a:r>
                        <a:rPr lang="en-US" sz="2000" dirty="0">
                          <a:effectLst/>
                          <a:latin typeface="Georgia" panose="02040502050405020303" pitchFamily="18" charset="0"/>
                        </a:rPr>
                        <a:t>PO9</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37465" algn="ctr">
                        <a:spcAft>
                          <a:spcPts val="0"/>
                        </a:spcAft>
                        <a:tabLst>
                          <a:tab pos="342900" algn="l"/>
                        </a:tabLst>
                      </a:pPr>
                      <a:r>
                        <a:rPr lang="en-US" sz="2000" dirty="0">
                          <a:effectLst/>
                          <a:latin typeface="Georgia" panose="02040502050405020303" pitchFamily="18" charset="0"/>
                        </a:rPr>
                        <a:t>PO10</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Bef>
                          <a:spcPts val="20"/>
                        </a:spcBef>
                        <a:spcAft>
                          <a:spcPts val="0"/>
                        </a:spcAft>
                        <a:tabLst>
                          <a:tab pos="342900" algn="l"/>
                        </a:tabLst>
                      </a:pPr>
                      <a:r>
                        <a:rPr lang="en-US" sz="2000" dirty="0">
                          <a:effectLst/>
                          <a:latin typeface="Georgia" panose="02040502050405020303" pitchFamily="18" charset="0"/>
                        </a:rPr>
                        <a:t> PO11</a:t>
                      </a:r>
                      <a:endParaRPr lang="en-GB" sz="2000" dirty="0">
                        <a:effectLst/>
                        <a:latin typeface="Georgia" panose="02040502050405020303" pitchFamily="18" charset="0"/>
                        <a:ea typeface="Verdana" charset="0"/>
                        <a:cs typeface="Verdana" charset="0"/>
                      </a:endParaRPr>
                    </a:p>
                  </a:txBody>
                  <a:tcPr marL="0" marR="0" marT="0" marB="0"/>
                </a:tc>
                <a:tc>
                  <a:txBody>
                    <a:bodyPr/>
                    <a:lstStyle/>
                    <a:p>
                      <a:pPr marL="37465" algn="ctr">
                        <a:spcAft>
                          <a:spcPts val="0"/>
                        </a:spcAft>
                        <a:tabLst>
                          <a:tab pos="342900" algn="l"/>
                        </a:tabLst>
                      </a:pPr>
                      <a:r>
                        <a:rPr lang="en-US" sz="2000" dirty="0">
                          <a:effectLst/>
                          <a:latin typeface="Georgia" panose="02040502050405020303" pitchFamily="18" charset="0"/>
                        </a:rPr>
                        <a:t>PO12</a:t>
                      </a:r>
                      <a:endParaRPr lang="en-GB" sz="2000" dirty="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0"/>
                  </a:ext>
                </a:extLst>
              </a:tr>
              <a:tr h="424162">
                <a:tc>
                  <a:txBody>
                    <a:bodyPr/>
                    <a:lstStyle/>
                    <a:p>
                      <a:pPr marL="4445" marR="8255" algn="ctr">
                        <a:spcBef>
                          <a:spcPts val="870"/>
                        </a:spcBef>
                        <a:spcAft>
                          <a:spcPts val="0"/>
                        </a:spcAft>
                        <a:tabLst>
                          <a:tab pos="342900" algn="l"/>
                        </a:tabLst>
                      </a:pPr>
                      <a:r>
                        <a:rPr lang="en-US" sz="2000">
                          <a:effectLst/>
                          <a:latin typeface="Georgia" panose="02040502050405020303" pitchFamily="18" charset="0"/>
                        </a:rPr>
                        <a:t>EC502.1</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1"/>
                  </a:ext>
                </a:extLst>
              </a:tr>
              <a:tr h="410198">
                <a:tc>
                  <a:txBody>
                    <a:bodyPr/>
                    <a:lstStyle/>
                    <a:p>
                      <a:pPr marL="4445" marR="8255" algn="ctr">
                        <a:spcBef>
                          <a:spcPts val="880"/>
                        </a:spcBef>
                        <a:spcAft>
                          <a:spcPts val="0"/>
                        </a:spcAft>
                        <a:tabLst>
                          <a:tab pos="342900" algn="l"/>
                        </a:tabLst>
                      </a:pPr>
                      <a:r>
                        <a:rPr lang="en-US" sz="2000">
                          <a:effectLst/>
                          <a:latin typeface="Georgia" panose="02040502050405020303" pitchFamily="18" charset="0"/>
                        </a:rPr>
                        <a:t>EC502.2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2"/>
                  </a:ext>
                </a:extLst>
              </a:tr>
              <a:tr h="367469">
                <a:tc>
                  <a:txBody>
                    <a:bodyPr/>
                    <a:lstStyle/>
                    <a:p>
                      <a:pPr algn="ctr">
                        <a:spcAft>
                          <a:spcPts val="0"/>
                        </a:spcAft>
                        <a:tabLst>
                          <a:tab pos="342900" algn="l"/>
                        </a:tabLst>
                      </a:pPr>
                      <a:r>
                        <a:rPr lang="en-US" sz="2000">
                          <a:effectLst/>
                          <a:latin typeface="Georgia" panose="02040502050405020303" pitchFamily="18" charset="0"/>
                        </a:rPr>
                        <a:t>EC502.3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GB" sz="2000" dirty="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3"/>
                  </a:ext>
                </a:extLst>
              </a:tr>
              <a:tr h="418744">
                <a:tc>
                  <a:txBody>
                    <a:bodyPr/>
                    <a:lstStyle/>
                    <a:p>
                      <a:pPr marL="4445" marR="8255" algn="ctr">
                        <a:spcBef>
                          <a:spcPts val="870"/>
                        </a:spcBef>
                        <a:spcAft>
                          <a:spcPts val="0"/>
                        </a:spcAft>
                        <a:tabLst>
                          <a:tab pos="342900" algn="l"/>
                        </a:tabLst>
                      </a:pPr>
                      <a:r>
                        <a:rPr lang="en-US" sz="2000">
                          <a:effectLst/>
                          <a:latin typeface="Georgia" panose="02040502050405020303" pitchFamily="18" charset="0"/>
                        </a:rPr>
                        <a:t>EC502.4</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4"/>
                  </a:ext>
                </a:extLst>
              </a:tr>
              <a:tr h="393845">
                <a:tc>
                  <a:txBody>
                    <a:bodyPr/>
                    <a:lstStyle/>
                    <a:p>
                      <a:pPr marL="4445" marR="8255" algn="ctr">
                        <a:spcBef>
                          <a:spcPts val="870"/>
                        </a:spcBef>
                        <a:spcAft>
                          <a:spcPts val="0"/>
                        </a:spcAft>
                        <a:tabLst>
                          <a:tab pos="342900" algn="l"/>
                        </a:tabLst>
                      </a:pPr>
                      <a:r>
                        <a:rPr lang="en-US" sz="2000">
                          <a:effectLst/>
                          <a:latin typeface="Georgia" panose="02040502050405020303" pitchFamily="18" charset="0"/>
                        </a:rPr>
                        <a:t>EC502.5</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3</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2</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a:effectLst/>
                          <a:latin typeface="Georgia" panose="02040502050405020303" pitchFamily="18" charset="0"/>
                        </a:rPr>
                        <a:t>-</a:t>
                      </a:r>
                      <a:endParaRPr lang="en-GB" sz="2000">
                        <a:effectLst/>
                        <a:latin typeface="Georgia" panose="02040502050405020303" pitchFamily="18" charset="0"/>
                        <a:ea typeface="Verdana" charset="0"/>
                        <a:cs typeface="Verdana"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3</a:t>
                      </a:r>
                      <a:endParaRPr lang="en-GB" sz="2000" dirty="0">
                        <a:effectLst/>
                        <a:latin typeface="Georgia" panose="02040502050405020303" pitchFamily="18" charset="0"/>
                        <a:ea typeface="Verdana" charset="0"/>
                        <a:cs typeface="Verdana" charset="0"/>
                      </a:endParaRPr>
                    </a:p>
                  </a:txBody>
                  <a:tcPr marL="0" marR="0" marT="0" marB="0"/>
                </a:tc>
                <a:extLst>
                  <a:ext uri="{0D108BD9-81ED-4DB2-BD59-A6C34878D82A}">
                    <a16:rowId xmlns:a16="http://schemas.microsoft.com/office/drawing/2014/main" val="10005"/>
                  </a:ext>
                </a:extLst>
              </a:tr>
              <a:tr h="393845">
                <a:tc>
                  <a:txBody>
                    <a:bodyPr/>
                    <a:lstStyle/>
                    <a:p>
                      <a:pPr marL="4445" marR="8255" algn="ctr">
                        <a:spcBef>
                          <a:spcPts val="870"/>
                        </a:spcBef>
                        <a:spcAft>
                          <a:spcPts val="0"/>
                        </a:spcAft>
                        <a:tabLst>
                          <a:tab pos="342900" algn="l"/>
                        </a:tabLst>
                      </a:pPr>
                      <a:r>
                        <a:rPr lang="en-GB" sz="2000" dirty="0">
                          <a:effectLst/>
                          <a:latin typeface="Georgia" panose="02040502050405020303" pitchFamily="18" charset="0"/>
                          <a:ea typeface="Verdana" charset="0"/>
                          <a:cs typeface="Verdana" charset="0"/>
                        </a:rPr>
                        <a:t>EC 502</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3</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3</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2</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2</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2</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a:t>
                      </a:r>
                    </a:p>
                  </a:txBody>
                  <a:tcPr marL="0" marR="0" marT="0" marB="0"/>
                </a:tc>
                <a:tc>
                  <a:txBody>
                    <a:bodyPr/>
                    <a:lstStyle/>
                    <a:p>
                      <a:pPr algn="ctr">
                        <a:spcAft>
                          <a:spcPts val="0"/>
                        </a:spcAft>
                        <a:tabLst>
                          <a:tab pos="342900" algn="l"/>
                        </a:tabLst>
                      </a:pPr>
                      <a:r>
                        <a:rPr lang="en-GB" sz="2000" dirty="0">
                          <a:effectLst/>
                          <a:latin typeface="Georgia" panose="02040502050405020303" pitchFamily="18" charset="0"/>
                          <a:ea typeface="Verdana" charset="0"/>
                          <a:cs typeface="Verdana" charset="0"/>
                        </a:rPr>
                        <a:t>3</a:t>
                      </a:r>
                    </a:p>
                  </a:txBody>
                  <a:tcPr marL="0" marR="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39360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646331"/>
          </a:xfrm>
          <a:prstGeom prst="rect">
            <a:avLst/>
          </a:prstGeom>
          <a:noFill/>
        </p:spPr>
        <p:txBody>
          <a:bodyPr wrap="square">
            <a:spAutoFit/>
          </a:bodyPr>
          <a:lstStyle/>
          <a:p>
            <a:pPr algn="ctr"/>
            <a:r>
              <a:rPr lang="en-IN" sz="3600" b="1" dirty="0">
                <a:solidFill>
                  <a:srgbClr val="7030A0"/>
                </a:solidFill>
                <a:latin typeface="Georgia Pro" panose="02040502050405020303" pitchFamily="18" charset="0"/>
                <a:ea typeface="+mj-ea"/>
                <a:cs typeface="Times New Roman" panose="02020603050405020304" pitchFamily="18" charset="0"/>
              </a:rPr>
              <a:t>Mapping of PO with PSO</a:t>
            </a:r>
            <a:endParaRPr lang="en-US" sz="3600" b="1" dirty="0">
              <a:solidFill>
                <a:srgbClr val="7030A0"/>
              </a:solidFill>
              <a:latin typeface="Georgia Pro" panose="02040502050405020303" pitchFamily="18" charset="0"/>
              <a:ea typeface="+mj-ea"/>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154</a:t>
            </a:fld>
            <a:endParaRPr lang="en-IN"/>
          </a:p>
        </p:txBody>
      </p:sp>
      <p:graphicFrame>
        <p:nvGraphicFramePr>
          <p:cNvPr id="10" name="Table 9">
            <a:extLst>
              <a:ext uri="{FF2B5EF4-FFF2-40B4-BE49-F238E27FC236}">
                <a16:creationId xmlns:a16="http://schemas.microsoft.com/office/drawing/2014/main" id="{F08D0A28-EE27-4574-B2D3-67353A5F4AF7}"/>
              </a:ext>
            </a:extLst>
          </p:cNvPr>
          <p:cNvGraphicFramePr>
            <a:graphicFrameLocks noGrp="1"/>
          </p:cNvGraphicFramePr>
          <p:nvPr>
            <p:extLst>
              <p:ext uri="{D42A27DB-BD31-4B8C-83A1-F6EECF244321}">
                <p14:modId xmlns:p14="http://schemas.microsoft.com/office/powerpoint/2010/main" val="3392422234"/>
              </p:ext>
            </p:extLst>
          </p:nvPr>
        </p:nvGraphicFramePr>
        <p:xfrm>
          <a:off x="2566229" y="1148221"/>
          <a:ext cx="6705604" cy="3352801"/>
        </p:xfrm>
        <a:graphic>
          <a:graphicData uri="http://schemas.openxmlformats.org/drawingml/2006/table">
            <a:tbl>
              <a:tblPr firstRow="1" firstCol="1" bandRow="1">
                <a:tableStyleId>{5C22544A-7EE6-4342-B048-85BDC9FD1C3A}</a:tableStyleId>
              </a:tblPr>
              <a:tblGrid>
                <a:gridCol w="1676401">
                  <a:extLst>
                    <a:ext uri="{9D8B030D-6E8A-4147-A177-3AD203B41FA5}">
                      <a16:colId xmlns:a16="http://schemas.microsoft.com/office/drawing/2014/main" val="20000"/>
                    </a:ext>
                  </a:extLst>
                </a:gridCol>
                <a:gridCol w="1676401">
                  <a:extLst>
                    <a:ext uri="{9D8B030D-6E8A-4147-A177-3AD203B41FA5}">
                      <a16:colId xmlns:a16="http://schemas.microsoft.com/office/drawing/2014/main" val="20001"/>
                    </a:ext>
                  </a:extLst>
                </a:gridCol>
                <a:gridCol w="1676401">
                  <a:extLst>
                    <a:ext uri="{9D8B030D-6E8A-4147-A177-3AD203B41FA5}">
                      <a16:colId xmlns:a16="http://schemas.microsoft.com/office/drawing/2014/main" val="20002"/>
                    </a:ext>
                  </a:extLst>
                </a:gridCol>
                <a:gridCol w="1676401">
                  <a:extLst>
                    <a:ext uri="{9D8B030D-6E8A-4147-A177-3AD203B41FA5}">
                      <a16:colId xmlns:a16="http://schemas.microsoft.com/office/drawing/2014/main" val="20003"/>
                    </a:ext>
                  </a:extLst>
                </a:gridCol>
              </a:tblGrid>
              <a:tr h="419100">
                <a:tc>
                  <a:txBody>
                    <a:bodyPr/>
                    <a:lstStyle/>
                    <a:p>
                      <a:pPr algn="ctr">
                        <a:spcAft>
                          <a:spcPts val="0"/>
                        </a:spcAft>
                      </a:pPr>
                      <a:r>
                        <a:rPr lang="en-US" sz="2000" dirty="0">
                          <a:effectLst/>
                          <a:latin typeface="Georgia" panose="02040502050405020303" pitchFamily="18" charset="0"/>
                        </a:rPr>
                        <a:t> COs</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PSO1</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PSO2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PSO3</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19100">
                <a:tc>
                  <a:txBody>
                    <a:bodyPr/>
                    <a:lstStyle/>
                    <a:p>
                      <a:pPr algn="ctr">
                        <a:spcAft>
                          <a:spcPts val="0"/>
                        </a:spcAft>
                      </a:pPr>
                      <a:r>
                        <a:rPr lang="en-US" sz="2000" dirty="0">
                          <a:effectLst/>
                          <a:latin typeface="Georgia" panose="02040502050405020303" pitchFamily="18" charset="0"/>
                        </a:rPr>
                        <a:t>CO1</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2</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1</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19100">
                <a:tc>
                  <a:txBody>
                    <a:bodyPr/>
                    <a:lstStyle/>
                    <a:p>
                      <a:pPr algn="ctr">
                        <a:spcAft>
                          <a:spcPts val="0"/>
                        </a:spcAft>
                      </a:pPr>
                      <a:r>
                        <a:rPr lang="en-US" sz="2000" dirty="0">
                          <a:effectLst/>
                          <a:latin typeface="Georgia" panose="02040502050405020303" pitchFamily="18" charset="0"/>
                        </a:rPr>
                        <a:t>CO2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2</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1</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19100">
                <a:tc>
                  <a:txBody>
                    <a:bodyPr/>
                    <a:lstStyle/>
                    <a:p>
                      <a:pPr algn="ctr">
                        <a:spcAft>
                          <a:spcPts val="0"/>
                        </a:spcAft>
                      </a:pPr>
                      <a:r>
                        <a:rPr lang="en-US" sz="2000" dirty="0">
                          <a:effectLst/>
                          <a:latin typeface="Georgia" panose="02040502050405020303" pitchFamily="18" charset="0"/>
                        </a:rPr>
                        <a:t>CO3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2</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1</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19100">
                <a:tc>
                  <a:txBody>
                    <a:bodyPr/>
                    <a:lstStyle/>
                    <a:p>
                      <a:pPr algn="ctr">
                        <a:spcAft>
                          <a:spcPts val="0"/>
                        </a:spcAft>
                      </a:pPr>
                      <a:r>
                        <a:rPr lang="en-US" sz="2000">
                          <a:effectLst/>
                          <a:latin typeface="Georgia" panose="02040502050405020303" pitchFamily="18" charset="0"/>
                        </a:rPr>
                        <a:t>CO4</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3</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19100">
                <a:tc>
                  <a:txBody>
                    <a:bodyPr/>
                    <a:lstStyle/>
                    <a:p>
                      <a:pPr algn="ctr">
                        <a:spcAft>
                          <a:spcPts val="0"/>
                        </a:spcAft>
                      </a:pPr>
                      <a:r>
                        <a:rPr lang="en-US" sz="2000">
                          <a:effectLst/>
                          <a:latin typeface="Georgia" panose="02040502050405020303" pitchFamily="18" charset="0"/>
                        </a:rPr>
                        <a:t>CO5</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a:effectLst/>
                          <a:latin typeface="Georgia" panose="02040502050405020303" pitchFamily="18" charset="0"/>
                        </a:rPr>
                        <a:t>3</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838201">
                <a:tc>
                  <a:txBody>
                    <a:bodyPr/>
                    <a:lstStyle/>
                    <a:p>
                      <a:pPr algn="ctr">
                        <a:spcAft>
                          <a:spcPts val="0"/>
                        </a:spcAft>
                      </a:pPr>
                      <a:r>
                        <a:rPr lang="en-US" sz="2000">
                          <a:effectLst/>
                          <a:latin typeface="Georgia" panose="02040502050405020303" pitchFamily="18" charset="0"/>
                        </a:rPr>
                        <a:t>AVG OF EC502</a:t>
                      </a:r>
                      <a:endParaRPr lang="en-IN" sz="20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3</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2.4=2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2000" dirty="0">
                          <a:effectLst/>
                          <a:latin typeface="Georgia" panose="02040502050405020303" pitchFamily="18" charset="0"/>
                        </a:rPr>
                        <a:t>1.8=2</a:t>
                      </a:r>
                      <a:endParaRPr lang="en-IN" sz="20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509856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1242007"/>
          </a:xfrm>
          <a:prstGeom prst="rect">
            <a:avLst/>
          </a:prstGeom>
          <a:noFill/>
        </p:spPr>
        <p:txBody>
          <a:bodyPr wrap="square">
            <a:spAutoFit/>
          </a:bodyPr>
          <a:lstStyle/>
          <a:p>
            <a:pPr lvl="0" algn="ctr">
              <a:lnSpc>
                <a:spcPct val="107000"/>
              </a:lnSpc>
            </a:pPr>
            <a:r>
              <a:rPr lang="en-IN" sz="3600" b="1" dirty="0">
                <a:solidFill>
                  <a:srgbClr val="7030A0"/>
                </a:solidFill>
                <a:latin typeface="Georgia Pro" panose="02040502050405020303" pitchFamily="18" charset="0"/>
                <a:ea typeface="+mj-ea"/>
                <a:cs typeface="Times New Roman" panose="02020603050405020304" pitchFamily="18" charset="0"/>
              </a:rPr>
              <a:t>Contribution of  overall CO attainment of the course EC502   to  PO attainment</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155</a:t>
            </a:fld>
            <a:endParaRPr lang="en-IN"/>
          </a:p>
        </p:txBody>
      </p:sp>
      <p:graphicFrame>
        <p:nvGraphicFramePr>
          <p:cNvPr id="7" name="Content Placeholder 3">
            <a:extLst>
              <a:ext uri="{FF2B5EF4-FFF2-40B4-BE49-F238E27FC236}">
                <a16:creationId xmlns:a16="http://schemas.microsoft.com/office/drawing/2014/main" id="{21DDC423-1CFC-4251-BF98-4372A5D5B52D}"/>
              </a:ext>
            </a:extLst>
          </p:cNvPr>
          <p:cNvGraphicFramePr>
            <a:graphicFrameLocks/>
          </p:cNvGraphicFramePr>
          <p:nvPr/>
        </p:nvGraphicFramePr>
        <p:xfrm>
          <a:off x="838200" y="2027813"/>
          <a:ext cx="10477501" cy="737194"/>
        </p:xfrm>
        <a:graphic>
          <a:graphicData uri="http://schemas.openxmlformats.org/drawingml/2006/table">
            <a:tbl>
              <a:tblPr firstRow="1" firstCol="1" lastRow="1" lastCol="1" bandRow="1" bandCol="1">
                <a:tableStyleId>{5C22544A-7EE6-4342-B048-85BDC9FD1C3A}</a:tableStyleId>
              </a:tblPr>
              <a:tblGrid>
                <a:gridCol w="1161516">
                  <a:extLst>
                    <a:ext uri="{9D8B030D-6E8A-4147-A177-3AD203B41FA5}">
                      <a16:colId xmlns:a16="http://schemas.microsoft.com/office/drawing/2014/main" val="20000"/>
                    </a:ext>
                  </a:extLst>
                </a:gridCol>
                <a:gridCol w="931491">
                  <a:extLst>
                    <a:ext uri="{9D8B030D-6E8A-4147-A177-3AD203B41FA5}">
                      <a16:colId xmlns:a16="http://schemas.microsoft.com/office/drawing/2014/main" val="20001"/>
                    </a:ext>
                  </a:extLst>
                </a:gridCol>
                <a:gridCol w="905855">
                  <a:extLst>
                    <a:ext uri="{9D8B030D-6E8A-4147-A177-3AD203B41FA5}">
                      <a16:colId xmlns:a16="http://schemas.microsoft.com/office/drawing/2014/main" val="20002"/>
                    </a:ext>
                  </a:extLst>
                </a:gridCol>
                <a:gridCol w="871671">
                  <a:extLst>
                    <a:ext uri="{9D8B030D-6E8A-4147-A177-3AD203B41FA5}">
                      <a16:colId xmlns:a16="http://schemas.microsoft.com/office/drawing/2014/main" val="20003"/>
                    </a:ext>
                  </a:extLst>
                </a:gridCol>
                <a:gridCol w="828942">
                  <a:extLst>
                    <a:ext uri="{9D8B030D-6E8A-4147-A177-3AD203B41FA5}">
                      <a16:colId xmlns:a16="http://schemas.microsoft.com/office/drawing/2014/main" val="20004"/>
                    </a:ext>
                  </a:extLst>
                </a:gridCol>
                <a:gridCol w="734938">
                  <a:extLst>
                    <a:ext uri="{9D8B030D-6E8A-4147-A177-3AD203B41FA5}">
                      <a16:colId xmlns:a16="http://schemas.microsoft.com/office/drawing/2014/main" val="20005"/>
                    </a:ext>
                  </a:extLst>
                </a:gridCol>
                <a:gridCol w="709301">
                  <a:extLst>
                    <a:ext uri="{9D8B030D-6E8A-4147-A177-3AD203B41FA5}">
                      <a16:colId xmlns:a16="http://schemas.microsoft.com/office/drawing/2014/main" val="20006"/>
                    </a:ext>
                  </a:extLst>
                </a:gridCol>
                <a:gridCol w="640935">
                  <a:extLst>
                    <a:ext uri="{9D8B030D-6E8A-4147-A177-3AD203B41FA5}">
                      <a16:colId xmlns:a16="http://schemas.microsoft.com/office/drawing/2014/main" val="20007"/>
                    </a:ext>
                  </a:extLst>
                </a:gridCol>
                <a:gridCol w="675117">
                  <a:extLst>
                    <a:ext uri="{9D8B030D-6E8A-4147-A177-3AD203B41FA5}">
                      <a16:colId xmlns:a16="http://schemas.microsoft.com/office/drawing/2014/main" val="20008"/>
                    </a:ext>
                  </a:extLst>
                </a:gridCol>
                <a:gridCol w="658027">
                  <a:extLst>
                    <a:ext uri="{9D8B030D-6E8A-4147-A177-3AD203B41FA5}">
                      <a16:colId xmlns:a16="http://schemas.microsoft.com/office/drawing/2014/main" val="20009"/>
                    </a:ext>
                  </a:extLst>
                </a:gridCol>
                <a:gridCol w="794758">
                  <a:extLst>
                    <a:ext uri="{9D8B030D-6E8A-4147-A177-3AD203B41FA5}">
                      <a16:colId xmlns:a16="http://schemas.microsoft.com/office/drawing/2014/main" val="20010"/>
                    </a:ext>
                  </a:extLst>
                </a:gridCol>
                <a:gridCol w="794759">
                  <a:extLst>
                    <a:ext uri="{9D8B030D-6E8A-4147-A177-3AD203B41FA5}">
                      <a16:colId xmlns:a16="http://schemas.microsoft.com/office/drawing/2014/main" val="20011"/>
                    </a:ext>
                  </a:extLst>
                </a:gridCol>
                <a:gridCol w="770191">
                  <a:extLst>
                    <a:ext uri="{9D8B030D-6E8A-4147-A177-3AD203B41FA5}">
                      <a16:colId xmlns:a16="http://schemas.microsoft.com/office/drawing/2014/main" val="20012"/>
                    </a:ext>
                  </a:extLst>
                </a:gridCol>
              </a:tblGrid>
              <a:tr h="265901">
                <a:tc>
                  <a:txBody>
                    <a:bodyPr/>
                    <a:lstStyle/>
                    <a:p>
                      <a:pPr marL="14605">
                        <a:spcBef>
                          <a:spcPts val="785"/>
                        </a:spcBef>
                        <a:spcAft>
                          <a:spcPts val="0"/>
                        </a:spcAft>
                        <a:tabLst>
                          <a:tab pos="342900" algn="l"/>
                        </a:tabLst>
                      </a:pP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PO1</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PO2</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PO3</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PO4</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PO5</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PO6</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PO7</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PO8</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PO9</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PO10</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PO11</a:t>
                      </a:r>
                    </a:p>
                  </a:txBody>
                  <a:tcPr marL="0" marR="0" marT="0" marB="0"/>
                </a:tc>
                <a:tc>
                  <a:txBody>
                    <a:bodyPr/>
                    <a:lstStyle/>
                    <a:p>
                      <a:pPr algn="ctr">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PO12</a:t>
                      </a:r>
                    </a:p>
                  </a:txBody>
                  <a:tcPr marL="0" marR="0" marT="0" marB="0"/>
                </a:tc>
                <a:extLst>
                  <a:ext uri="{0D108BD9-81ED-4DB2-BD59-A6C34878D82A}">
                    <a16:rowId xmlns:a16="http://schemas.microsoft.com/office/drawing/2014/main" val="10000"/>
                  </a:ext>
                </a:extLst>
              </a:tr>
              <a:tr h="432394">
                <a:tc>
                  <a:txBody>
                    <a:bodyPr/>
                    <a:lstStyle/>
                    <a:p>
                      <a:pPr marL="14605">
                        <a:spcBef>
                          <a:spcPts val="785"/>
                        </a:spcBef>
                        <a:spcAft>
                          <a:spcPts val="0"/>
                        </a:spcAft>
                        <a:tabLst>
                          <a:tab pos="342900" algn="l"/>
                        </a:tabLst>
                      </a:pPr>
                      <a:r>
                        <a:rPr lang="en-IN" sz="2000" dirty="0">
                          <a:effectLst/>
                          <a:latin typeface="Georgia" panose="02040502050405020303" pitchFamily="18" charset="0"/>
                          <a:ea typeface="Verdana" panose="020B0604030504040204" pitchFamily="34" charset="0"/>
                          <a:cs typeface="Verdana" panose="020B0604030504040204" pitchFamily="34" charset="0"/>
                        </a:rPr>
                        <a:t>EC502</a:t>
                      </a: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3</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3</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2</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2</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2</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Georgia" panose="02040502050405020303" pitchFamily="18" charset="0"/>
                        </a:rPr>
                        <a:t>3</a:t>
                      </a:r>
                      <a:endParaRPr lang="en-IN" sz="20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extLst>
                  <a:ext uri="{0D108BD9-81ED-4DB2-BD59-A6C34878D82A}">
                    <a16:rowId xmlns:a16="http://schemas.microsoft.com/office/drawing/2014/main" val="10001"/>
                  </a:ext>
                </a:extLst>
              </a:tr>
            </a:tbl>
          </a:graphicData>
        </a:graphic>
      </p:graphicFrame>
      <p:sp>
        <p:nvSpPr>
          <p:cNvPr id="8" name="TextBox 7">
            <a:extLst>
              <a:ext uri="{FF2B5EF4-FFF2-40B4-BE49-F238E27FC236}">
                <a16:creationId xmlns:a16="http://schemas.microsoft.com/office/drawing/2014/main" id="{FE0A65E4-2C12-4705-BED9-09F3F56C9A2F}"/>
              </a:ext>
            </a:extLst>
          </p:cNvPr>
          <p:cNvSpPr txBox="1"/>
          <p:nvPr/>
        </p:nvSpPr>
        <p:spPr>
          <a:xfrm>
            <a:off x="1156114" y="1378532"/>
            <a:ext cx="5523670" cy="523220"/>
          </a:xfrm>
          <a:prstGeom prst="rect">
            <a:avLst/>
          </a:prstGeom>
          <a:noFill/>
        </p:spPr>
        <p:txBody>
          <a:bodyPr wrap="square" rtlCol="0">
            <a:spAutoFit/>
          </a:bodyPr>
          <a:lstStyle/>
          <a:p>
            <a:r>
              <a:rPr lang="en-IN" sz="2800" b="1" dirty="0">
                <a:latin typeface="Georgia" panose="02040502050405020303" pitchFamily="18" charset="0"/>
              </a:rPr>
              <a:t>Mapping of  EC502 with POs</a:t>
            </a:r>
          </a:p>
        </p:txBody>
      </p:sp>
      <p:sp>
        <p:nvSpPr>
          <p:cNvPr id="10" name="TextBox 9">
            <a:extLst>
              <a:ext uri="{FF2B5EF4-FFF2-40B4-BE49-F238E27FC236}">
                <a16:creationId xmlns:a16="http://schemas.microsoft.com/office/drawing/2014/main" id="{738A300F-F427-453E-860E-BAD0DBB12FF8}"/>
              </a:ext>
            </a:extLst>
          </p:cNvPr>
          <p:cNvSpPr txBox="1"/>
          <p:nvPr/>
        </p:nvSpPr>
        <p:spPr>
          <a:xfrm>
            <a:off x="989175" y="2765007"/>
            <a:ext cx="8812851" cy="523220"/>
          </a:xfrm>
          <a:prstGeom prst="rect">
            <a:avLst/>
          </a:prstGeom>
          <a:noFill/>
        </p:spPr>
        <p:txBody>
          <a:bodyPr wrap="square" rtlCol="0">
            <a:spAutoFit/>
          </a:bodyPr>
          <a:lstStyle/>
          <a:p>
            <a:r>
              <a:rPr lang="en-IN" sz="2800" b="1" dirty="0">
                <a:latin typeface="Georgia" panose="02040502050405020303" pitchFamily="18" charset="0"/>
              </a:rPr>
              <a:t>The overall  CO attainment of EC502 =2.6 </a:t>
            </a:r>
          </a:p>
        </p:txBody>
      </p:sp>
      <p:sp>
        <p:nvSpPr>
          <p:cNvPr id="11" name="TextBox 10">
            <a:extLst>
              <a:ext uri="{FF2B5EF4-FFF2-40B4-BE49-F238E27FC236}">
                <a16:creationId xmlns:a16="http://schemas.microsoft.com/office/drawing/2014/main" id="{0F8AF622-509A-4F40-9F29-4D26DEFBE595}"/>
              </a:ext>
            </a:extLst>
          </p:cNvPr>
          <p:cNvSpPr txBox="1"/>
          <p:nvPr/>
        </p:nvSpPr>
        <p:spPr>
          <a:xfrm>
            <a:off x="593099" y="3143759"/>
            <a:ext cx="10813754" cy="1785104"/>
          </a:xfrm>
          <a:prstGeom prst="rect">
            <a:avLst/>
          </a:prstGeom>
          <a:noFill/>
        </p:spPr>
        <p:txBody>
          <a:bodyPr wrap="square" rtlCol="0">
            <a:spAutoFit/>
          </a:bodyPr>
          <a:lstStyle/>
          <a:p>
            <a:pPr algn="just"/>
            <a:r>
              <a:rPr lang="en-IN" sz="2800" b="1" dirty="0">
                <a:latin typeface="Georgia" panose="02040502050405020303" pitchFamily="18" charset="0"/>
              </a:rPr>
              <a:t>Therefore contribution of CO attainment of  EC502  to PO attainment  is shown in table below  </a:t>
            </a:r>
            <a:r>
              <a:rPr lang="en-IN" b="1" dirty="0">
                <a:solidFill>
                  <a:srgbClr val="FF0000"/>
                </a:solidFill>
                <a:latin typeface="Georgia" panose="02040502050405020303" pitchFamily="18" charset="0"/>
              </a:rPr>
              <a:t>.[Please Note :Following table has been generated considering mapping of CO-PO and  CO attainment . For, PO1 mapping is  3  so contribution to PO1 attainment  is 2.6 . Mapping with PO3 is 2 , therefore contribution to PO3 attainment is 2.6×(2/3)=1.73. Others are calculated accordingly ]</a:t>
            </a:r>
          </a:p>
        </p:txBody>
      </p:sp>
      <p:graphicFrame>
        <p:nvGraphicFramePr>
          <p:cNvPr id="13" name="Content Placeholder 3">
            <a:extLst>
              <a:ext uri="{FF2B5EF4-FFF2-40B4-BE49-F238E27FC236}">
                <a16:creationId xmlns:a16="http://schemas.microsoft.com/office/drawing/2014/main" id="{A4105992-DBFC-4247-8FAB-1CDBC8E5EBE2}"/>
              </a:ext>
            </a:extLst>
          </p:cNvPr>
          <p:cNvGraphicFramePr>
            <a:graphicFrameLocks/>
          </p:cNvGraphicFramePr>
          <p:nvPr/>
        </p:nvGraphicFramePr>
        <p:xfrm>
          <a:off x="721289" y="4891035"/>
          <a:ext cx="10685564" cy="1242007"/>
        </p:xfrm>
        <a:graphic>
          <a:graphicData uri="http://schemas.openxmlformats.org/drawingml/2006/table">
            <a:tbl>
              <a:tblPr firstRow="1" firstCol="1" lastRow="1" lastCol="1" bandRow="1" bandCol="1">
                <a:tableStyleId>{5C22544A-7EE6-4342-B048-85BDC9FD1C3A}</a:tableStyleId>
              </a:tblPr>
              <a:tblGrid>
                <a:gridCol w="921284">
                  <a:extLst>
                    <a:ext uri="{9D8B030D-6E8A-4147-A177-3AD203B41FA5}">
                      <a16:colId xmlns:a16="http://schemas.microsoft.com/office/drawing/2014/main" val="20000"/>
                    </a:ext>
                  </a:extLst>
                </a:gridCol>
                <a:gridCol w="863125">
                  <a:extLst>
                    <a:ext uri="{9D8B030D-6E8A-4147-A177-3AD203B41FA5}">
                      <a16:colId xmlns:a16="http://schemas.microsoft.com/office/drawing/2014/main" val="20001"/>
                    </a:ext>
                  </a:extLst>
                </a:gridCol>
                <a:gridCol w="820396">
                  <a:extLst>
                    <a:ext uri="{9D8B030D-6E8A-4147-A177-3AD203B41FA5}">
                      <a16:colId xmlns:a16="http://schemas.microsoft.com/office/drawing/2014/main" val="20002"/>
                    </a:ext>
                  </a:extLst>
                </a:gridCol>
                <a:gridCol w="854580">
                  <a:extLst>
                    <a:ext uri="{9D8B030D-6E8A-4147-A177-3AD203B41FA5}">
                      <a16:colId xmlns:a16="http://schemas.microsoft.com/office/drawing/2014/main" val="20003"/>
                    </a:ext>
                  </a:extLst>
                </a:gridCol>
                <a:gridCol w="894160">
                  <a:extLst>
                    <a:ext uri="{9D8B030D-6E8A-4147-A177-3AD203B41FA5}">
                      <a16:colId xmlns:a16="http://schemas.microsoft.com/office/drawing/2014/main" val="20004"/>
                    </a:ext>
                  </a:extLst>
                </a:gridCol>
                <a:gridCol w="712765">
                  <a:extLst>
                    <a:ext uri="{9D8B030D-6E8A-4147-A177-3AD203B41FA5}">
                      <a16:colId xmlns:a16="http://schemas.microsoft.com/office/drawing/2014/main" val="20005"/>
                    </a:ext>
                  </a:extLst>
                </a:gridCol>
                <a:gridCol w="923955">
                  <a:extLst>
                    <a:ext uri="{9D8B030D-6E8A-4147-A177-3AD203B41FA5}">
                      <a16:colId xmlns:a16="http://schemas.microsoft.com/office/drawing/2014/main" val="20006"/>
                    </a:ext>
                  </a:extLst>
                </a:gridCol>
                <a:gridCol w="721564">
                  <a:extLst>
                    <a:ext uri="{9D8B030D-6E8A-4147-A177-3AD203B41FA5}">
                      <a16:colId xmlns:a16="http://schemas.microsoft.com/office/drawing/2014/main" val="20007"/>
                    </a:ext>
                  </a:extLst>
                </a:gridCol>
                <a:gridCol w="659967">
                  <a:extLst>
                    <a:ext uri="{9D8B030D-6E8A-4147-A177-3AD203B41FA5}">
                      <a16:colId xmlns:a16="http://schemas.microsoft.com/office/drawing/2014/main" val="20008"/>
                    </a:ext>
                  </a:extLst>
                </a:gridCol>
                <a:gridCol w="677567">
                  <a:extLst>
                    <a:ext uri="{9D8B030D-6E8A-4147-A177-3AD203B41FA5}">
                      <a16:colId xmlns:a16="http://schemas.microsoft.com/office/drawing/2014/main" val="20009"/>
                    </a:ext>
                  </a:extLst>
                </a:gridCol>
                <a:gridCol w="862357">
                  <a:extLst>
                    <a:ext uri="{9D8B030D-6E8A-4147-A177-3AD203B41FA5}">
                      <a16:colId xmlns:a16="http://schemas.microsoft.com/office/drawing/2014/main" val="20010"/>
                    </a:ext>
                  </a:extLst>
                </a:gridCol>
                <a:gridCol w="897556">
                  <a:extLst>
                    <a:ext uri="{9D8B030D-6E8A-4147-A177-3AD203B41FA5}">
                      <a16:colId xmlns:a16="http://schemas.microsoft.com/office/drawing/2014/main" val="20011"/>
                    </a:ext>
                  </a:extLst>
                </a:gridCol>
                <a:gridCol w="876288">
                  <a:extLst>
                    <a:ext uri="{9D8B030D-6E8A-4147-A177-3AD203B41FA5}">
                      <a16:colId xmlns:a16="http://schemas.microsoft.com/office/drawing/2014/main" val="20012"/>
                    </a:ext>
                  </a:extLst>
                </a:gridCol>
              </a:tblGrid>
              <a:tr h="476678">
                <a:tc>
                  <a:txBody>
                    <a:bodyPr/>
                    <a:lstStyle/>
                    <a:p>
                      <a:pPr marL="14605">
                        <a:spcBef>
                          <a:spcPts val="785"/>
                        </a:spcBef>
                        <a:spcAft>
                          <a:spcPts val="0"/>
                        </a:spcAft>
                        <a:tabLst>
                          <a:tab pos="342900" algn="l"/>
                        </a:tabLst>
                      </a:pP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PO1</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PO2</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PO3</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PO4</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PO5</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PO6</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PO7</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PO8</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PO9</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PO10</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PO11</a:t>
                      </a:r>
                    </a:p>
                  </a:txBody>
                  <a:tcPr marL="0" marR="0" marT="0" marB="0"/>
                </a:tc>
                <a:tc>
                  <a:txBody>
                    <a:bodyPr/>
                    <a:lstStyle/>
                    <a:p>
                      <a:pPr algn="ctr">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PO12</a:t>
                      </a:r>
                    </a:p>
                  </a:txBody>
                  <a:tcPr marL="0" marR="0" marT="0" marB="0"/>
                </a:tc>
                <a:extLst>
                  <a:ext uri="{0D108BD9-81ED-4DB2-BD59-A6C34878D82A}">
                    <a16:rowId xmlns:a16="http://schemas.microsoft.com/office/drawing/2014/main" val="10000"/>
                  </a:ext>
                </a:extLst>
              </a:tr>
              <a:tr h="765329">
                <a:tc>
                  <a:txBody>
                    <a:bodyPr/>
                    <a:lstStyle/>
                    <a:p>
                      <a:pPr marL="14605">
                        <a:spcBef>
                          <a:spcPts val="785"/>
                        </a:spcBef>
                        <a:spcAft>
                          <a:spcPts val="0"/>
                        </a:spcAft>
                        <a:tabLst>
                          <a:tab pos="342900" algn="l"/>
                        </a:tabLst>
                      </a:pPr>
                      <a:r>
                        <a:rPr lang="en-IN" sz="2000" dirty="0">
                          <a:effectLst/>
                          <a:latin typeface="Verdana" panose="020B0604030504040204" pitchFamily="34" charset="0"/>
                          <a:ea typeface="Verdana" panose="020B0604030504040204" pitchFamily="34" charset="0"/>
                          <a:cs typeface="Verdana" panose="020B0604030504040204" pitchFamily="34" charset="0"/>
                        </a:rPr>
                        <a:t>EC502</a:t>
                      </a:r>
                    </a:p>
                  </a:txBody>
                  <a:tcPr marL="0" marR="0" marT="0" marB="0"/>
                </a:tc>
                <a:tc>
                  <a:txBody>
                    <a:bodyPr/>
                    <a:lstStyle/>
                    <a:p>
                      <a:pPr algn="ctr">
                        <a:spcAft>
                          <a:spcPts val="0"/>
                        </a:spcAft>
                        <a:tabLst>
                          <a:tab pos="342900" algn="l"/>
                        </a:tabLst>
                      </a:pPr>
                      <a:r>
                        <a:rPr lang="en-US" sz="2000" dirty="0">
                          <a:effectLst/>
                          <a:latin typeface="+mn-lt"/>
                          <a:ea typeface="+mn-ea"/>
                          <a:cs typeface="+mn-cs"/>
                        </a:rPr>
                        <a:t>2.6</a:t>
                      </a:r>
                    </a:p>
                    <a:p>
                      <a:pPr algn="ctr">
                        <a:spcAft>
                          <a:spcPts val="0"/>
                        </a:spcAft>
                        <a:tabLst>
                          <a:tab pos="342900" algn="l"/>
                        </a:tabLst>
                      </a:pPr>
                      <a:r>
                        <a:rPr lang="en-US" sz="2000" dirty="0">
                          <a:effectLst/>
                          <a:latin typeface="+mn-lt"/>
                          <a:ea typeface="+mn-ea"/>
                          <a:cs typeface="+mn-cs"/>
                        </a:rPr>
                        <a:t>(3/3)*3</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mn-lt"/>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tab pos="342900" algn="l"/>
                        </a:tabLst>
                        <a:defRPr/>
                      </a:pPr>
                      <a:r>
                        <a:rPr lang="en-US" sz="2000" dirty="0">
                          <a:effectLst/>
                          <a:latin typeface="+mn-lt"/>
                          <a:ea typeface="+mn-ea"/>
                          <a:cs typeface="+mn-cs"/>
                        </a:rPr>
                        <a:t>(3/3)*3</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mn-lt"/>
                          <a:ea typeface="+mn-ea"/>
                          <a:cs typeface="+mn-cs"/>
                        </a:rPr>
                        <a:t>1.73</a:t>
                      </a:r>
                    </a:p>
                    <a:p>
                      <a:pPr algn="ctr">
                        <a:spcAft>
                          <a:spcPts val="0"/>
                        </a:spcAft>
                        <a:tabLst>
                          <a:tab pos="342900" algn="l"/>
                        </a:tabLst>
                      </a:pPr>
                      <a:r>
                        <a:rPr lang="en-US" sz="2000" dirty="0">
                          <a:effectLst/>
                          <a:latin typeface="+mn-lt"/>
                          <a:ea typeface="+mn-ea"/>
                          <a:cs typeface="+mn-cs"/>
                        </a:rPr>
                        <a:t>(2/3)*2</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mn-lt"/>
                          <a:ea typeface="+mn-ea"/>
                          <a:cs typeface="+mn-cs"/>
                        </a:rPr>
                        <a:t>1.73</a:t>
                      </a:r>
                    </a:p>
                    <a:p>
                      <a:pPr marL="0" marR="0" lvl="0" indent="0" algn="ctr" defTabSz="914400" rtl="0" eaLnBrk="1" fontAlgn="auto" latinLnBrk="0" hangingPunct="1">
                        <a:lnSpc>
                          <a:spcPct val="100000"/>
                        </a:lnSpc>
                        <a:spcBef>
                          <a:spcPts val="0"/>
                        </a:spcBef>
                        <a:spcAft>
                          <a:spcPts val="0"/>
                        </a:spcAft>
                        <a:buClrTx/>
                        <a:buSzTx/>
                        <a:buFontTx/>
                        <a:buNone/>
                        <a:tabLst>
                          <a:tab pos="342900" algn="l"/>
                        </a:tabLst>
                        <a:defRPr/>
                      </a:pPr>
                      <a:r>
                        <a:rPr lang="en-US" sz="2000" dirty="0">
                          <a:effectLst/>
                          <a:latin typeface="+mn-lt"/>
                          <a:ea typeface="+mn-ea"/>
                          <a:cs typeface="+mn-cs"/>
                        </a:rPr>
                        <a:t>(2/3)*2</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mn-lt"/>
                          <a:ea typeface="+mn-ea"/>
                          <a:cs typeface="+mn-cs"/>
                        </a:rPr>
                        <a:t>1.73</a:t>
                      </a:r>
                    </a:p>
                    <a:p>
                      <a:pPr marL="0" marR="0" lvl="0" indent="0" algn="ctr" defTabSz="914400" rtl="0" eaLnBrk="1" fontAlgn="auto" latinLnBrk="0" hangingPunct="1">
                        <a:lnSpc>
                          <a:spcPct val="100000"/>
                        </a:lnSpc>
                        <a:spcBef>
                          <a:spcPts val="0"/>
                        </a:spcBef>
                        <a:spcAft>
                          <a:spcPts val="0"/>
                        </a:spcAft>
                        <a:buClrTx/>
                        <a:buSzTx/>
                        <a:buFontTx/>
                        <a:buNone/>
                        <a:tabLst>
                          <a:tab pos="342900" algn="l"/>
                        </a:tabLst>
                        <a:defRPr/>
                      </a:pPr>
                      <a:r>
                        <a:rPr lang="en-US" sz="2000" dirty="0">
                          <a:effectLst/>
                          <a:latin typeface="+mn-lt"/>
                          <a:ea typeface="+mn-ea"/>
                          <a:cs typeface="+mn-cs"/>
                        </a:rPr>
                        <a:t>(2/3)*2</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rPr>
                        <a:t>-</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tc>
                  <a:txBody>
                    <a:bodyPr/>
                    <a:lstStyle/>
                    <a:p>
                      <a:pPr algn="ctr">
                        <a:spcAft>
                          <a:spcPts val="0"/>
                        </a:spcAft>
                        <a:tabLst>
                          <a:tab pos="342900" algn="l"/>
                        </a:tabLst>
                      </a:pPr>
                      <a:r>
                        <a:rPr lang="en-US" sz="2000" dirty="0">
                          <a:effectLst/>
                          <a:latin typeface="+mn-lt"/>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tab pos="342900" algn="l"/>
                        </a:tabLst>
                        <a:defRPr/>
                      </a:pPr>
                      <a:r>
                        <a:rPr lang="en-US" sz="2000" dirty="0">
                          <a:effectLst/>
                          <a:latin typeface="+mn-lt"/>
                          <a:ea typeface="+mn-ea"/>
                          <a:cs typeface="+mn-cs"/>
                        </a:rPr>
                        <a:t>(3/3)*3</a:t>
                      </a:r>
                      <a:endParaRPr lang="en-IN" sz="2000" dirty="0">
                        <a:effectLst/>
                        <a:latin typeface="Verdana" panose="020B0604030504040204" pitchFamily="34" charset="0"/>
                        <a:ea typeface="Verdana" panose="020B0604030504040204" pitchFamily="34" charset="0"/>
                        <a:cs typeface="Verdana" panose="020B0604030504040204" pitchFamily="34" charset="0"/>
                      </a:endParaRPr>
                    </a:p>
                  </a:txBody>
                  <a:tcPr marL="0" marR="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575843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1242007"/>
          </a:xfrm>
          <a:prstGeom prst="rect">
            <a:avLst/>
          </a:prstGeom>
          <a:noFill/>
        </p:spPr>
        <p:txBody>
          <a:bodyPr wrap="square">
            <a:spAutoFit/>
          </a:bodyPr>
          <a:lstStyle/>
          <a:p>
            <a:pPr lvl="0" algn="ctr">
              <a:lnSpc>
                <a:spcPct val="107000"/>
              </a:lnSpc>
            </a:pPr>
            <a:r>
              <a:rPr lang="en-IN" sz="3600" b="1" dirty="0">
                <a:solidFill>
                  <a:srgbClr val="7030A0"/>
                </a:solidFill>
                <a:latin typeface="Georgia Pro" panose="02040502050405020303" pitchFamily="18" charset="0"/>
                <a:ea typeface="+mj-ea"/>
                <a:cs typeface="Times New Roman" panose="02020603050405020304" pitchFamily="18" charset="0"/>
              </a:rPr>
              <a:t>PO attainment through direct assessment considering all courses</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156</a:t>
            </a:fld>
            <a:endParaRPr lang="en-IN"/>
          </a:p>
        </p:txBody>
      </p:sp>
      <p:graphicFrame>
        <p:nvGraphicFramePr>
          <p:cNvPr id="14" name="Table 13">
            <a:extLst>
              <a:ext uri="{FF2B5EF4-FFF2-40B4-BE49-F238E27FC236}">
                <a16:creationId xmlns:a16="http://schemas.microsoft.com/office/drawing/2014/main" id="{7D9EF707-06F9-4F9B-BFE5-AFB9F7CE7463}"/>
              </a:ext>
            </a:extLst>
          </p:cNvPr>
          <p:cNvGraphicFramePr>
            <a:graphicFrameLocks noGrp="1"/>
          </p:cNvGraphicFramePr>
          <p:nvPr>
            <p:extLst>
              <p:ext uri="{D42A27DB-BD31-4B8C-83A1-F6EECF244321}">
                <p14:modId xmlns:p14="http://schemas.microsoft.com/office/powerpoint/2010/main" val="1981763383"/>
              </p:ext>
            </p:extLst>
          </p:nvPr>
        </p:nvGraphicFramePr>
        <p:xfrm>
          <a:off x="922945" y="1609554"/>
          <a:ext cx="10430854" cy="3932852"/>
        </p:xfrm>
        <a:graphic>
          <a:graphicData uri="http://schemas.openxmlformats.org/drawingml/2006/table">
            <a:tbl>
              <a:tblPr>
                <a:tableStyleId>{5DA37D80-6434-44D0-A028-1B22A696006F}</a:tableStyleId>
              </a:tblPr>
              <a:tblGrid>
                <a:gridCol w="1544573">
                  <a:extLst>
                    <a:ext uri="{9D8B030D-6E8A-4147-A177-3AD203B41FA5}">
                      <a16:colId xmlns:a16="http://schemas.microsoft.com/office/drawing/2014/main" val="20000"/>
                    </a:ext>
                  </a:extLst>
                </a:gridCol>
                <a:gridCol w="709362">
                  <a:extLst>
                    <a:ext uri="{9D8B030D-6E8A-4147-A177-3AD203B41FA5}">
                      <a16:colId xmlns:a16="http://schemas.microsoft.com/office/drawing/2014/main" val="20001"/>
                    </a:ext>
                  </a:extLst>
                </a:gridCol>
                <a:gridCol w="706879">
                  <a:extLst>
                    <a:ext uri="{9D8B030D-6E8A-4147-A177-3AD203B41FA5}">
                      <a16:colId xmlns:a16="http://schemas.microsoft.com/office/drawing/2014/main" val="20002"/>
                    </a:ext>
                  </a:extLst>
                </a:gridCol>
                <a:gridCol w="706879">
                  <a:extLst>
                    <a:ext uri="{9D8B030D-6E8A-4147-A177-3AD203B41FA5}">
                      <a16:colId xmlns:a16="http://schemas.microsoft.com/office/drawing/2014/main" val="20003"/>
                    </a:ext>
                  </a:extLst>
                </a:gridCol>
                <a:gridCol w="706879">
                  <a:extLst>
                    <a:ext uri="{9D8B030D-6E8A-4147-A177-3AD203B41FA5}">
                      <a16:colId xmlns:a16="http://schemas.microsoft.com/office/drawing/2014/main" val="20004"/>
                    </a:ext>
                  </a:extLst>
                </a:gridCol>
                <a:gridCol w="706879">
                  <a:extLst>
                    <a:ext uri="{9D8B030D-6E8A-4147-A177-3AD203B41FA5}">
                      <a16:colId xmlns:a16="http://schemas.microsoft.com/office/drawing/2014/main" val="20005"/>
                    </a:ext>
                  </a:extLst>
                </a:gridCol>
                <a:gridCol w="706879">
                  <a:extLst>
                    <a:ext uri="{9D8B030D-6E8A-4147-A177-3AD203B41FA5}">
                      <a16:colId xmlns:a16="http://schemas.microsoft.com/office/drawing/2014/main" val="20006"/>
                    </a:ext>
                  </a:extLst>
                </a:gridCol>
                <a:gridCol w="706879">
                  <a:extLst>
                    <a:ext uri="{9D8B030D-6E8A-4147-A177-3AD203B41FA5}">
                      <a16:colId xmlns:a16="http://schemas.microsoft.com/office/drawing/2014/main" val="20007"/>
                    </a:ext>
                  </a:extLst>
                </a:gridCol>
                <a:gridCol w="705632">
                  <a:extLst>
                    <a:ext uri="{9D8B030D-6E8A-4147-A177-3AD203B41FA5}">
                      <a16:colId xmlns:a16="http://schemas.microsoft.com/office/drawing/2014/main" val="20008"/>
                    </a:ext>
                  </a:extLst>
                </a:gridCol>
                <a:gridCol w="706879">
                  <a:extLst>
                    <a:ext uri="{9D8B030D-6E8A-4147-A177-3AD203B41FA5}">
                      <a16:colId xmlns:a16="http://schemas.microsoft.com/office/drawing/2014/main" val="20009"/>
                    </a:ext>
                  </a:extLst>
                </a:gridCol>
                <a:gridCol w="842287">
                  <a:extLst>
                    <a:ext uri="{9D8B030D-6E8A-4147-A177-3AD203B41FA5}">
                      <a16:colId xmlns:a16="http://schemas.microsoft.com/office/drawing/2014/main" val="20010"/>
                    </a:ext>
                  </a:extLst>
                </a:gridCol>
                <a:gridCol w="839802">
                  <a:extLst>
                    <a:ext uri="{9D8B030D-6E8A-4147-A177-3AD203B41FA5}">
                      <a16:colId xmlns:a16="http://schemas.microsoft.com/office/drawing/2014/main" val="20011"/>
                    </a:ext>
                  </a:extLst>
                </a:gridCol>
                <a:gridCol w="841045">
                  <a:extLst>
                    <a:ext uri="{9D8B030D-6E8A-4147-A177-3AD203B41FA5}">
                      <a16:colId xmlns:a16="http://schemas.microsoft.com/office/drawing/2014/main" val="20012"/>
                    </a:ext>
                  </a:extLst>
                </a:gridCol>
              </a:tblGrid>
              <a:tr h="562914">
                <a:tc>
                  <a:txBody>
                    <a:bodyPr/>
                    <a:lstStyle/>
                    <a:p>
                      <a:pPr marL="63500" algn="ctr" eaLnBrk="0" hangingPunct="0">
                        <a:lnSpc>
                          <a:spcPct val="100000"/>
                        </a:lnSpc>
                        <a:spcBef>
                          <a:spcPts val="610"/>
                        </a:spcBef>
                        <a:spcAft>
                          <a:spcPts val="0"/>
                        </a:spcAft>
                      </a:pPr>
                      <a:r>
                        <a:rPr lang="en-IN" sz="2400" dirty="0">
                          <a:effectLst/>
                          <a:latin typeface="Georgia" panose="02040502050405020303" pitchFamily="18" charset="0"/>
                        </a:rPr>
                        <a:t>Course</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PO1</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0" algn="ctr" eaLnBrk="0" hangingPunct="0">
                        <a:lnSpc>
                          <a:spcPct val="100000"/>
                        </a:lnSpc>
                        <a:spcBef>
                          <a:spcPts val="615"/>
                        </a:spcBef>
                        <a:spcAft>
                          <a:spcPts val="0"/>
                        </a:spcAft>
                      </a:pPr>
                      <a:r>
                        <a:rPr lang="en-IN" sz="2400" dirty="0">
                          <a:effectLst/>
                          <a:latin typeface="Georgia" panose="02040502050405020303" pitchFamily="18" charset="0"/>
                        </a:rPr>
                        <a:t>PO2</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PO3</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PO4</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PO5</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PO6</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PO7</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PO8</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PO9</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PO10</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PO11</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400" dirty="0">
                          <a:effectLst/>
                          <a:latin typeface="Georgia" panose="02040502050405020303" pitchFamily="18" charset="0"/>
                        </a:rPr>
                        <a:t>PO12</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336752">
                <a:tc>
                  <a:txBody>
                    <a:bodyPr/>
                    <a:lstStyle/>
                    <a:p>
                      <a:pPr marL="63500" algn="ctr" eaLnBrk="0" hangingPunct="0">
                        <a:lnSpc>
                          <a:spcPct val="100000"/>
                        </a:lnSpc>
                        <a:spcBef>
                          <a:spcPts val="605"/>
                        </a:spcBef>
                        <a:spcAft>
                          <a:spcPts val="0"/>
                        </a:spcAft>
                      </a:pPr>
                      <a:r>
                        <a:rPr lang="en-IN" sz="2400" dirty="0">
                          <a:effectLst/>
                          <a:latin typeface="Georgia" panose="02040502050405020303" pitchFamily="18" charset="0"/>
                        </a:rPr>
                        <a:t>C101</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1.5</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2.3</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2.5</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2.8</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2.1</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1.3</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335156">
                <a:tc>
                  <a:txBody>
                    <a:bodyPr/>
                    <a:lstStyle/>
                    <a:p>
                      <a:pPr marL="63500" algn="ctr" eaLnBrk="0" hangingPunct="0">
                        <a:lnSpc>
                          <a:spcPct val="100000"/>
                        </a:lnSpc>
                        <a:spcBef>
                          <a:spcPts val="605"/>
                        </a:spcBef>
                        <a:spcAft>
                          <a:spcPts val="0"/>
                        </a:spcAft>
                      </a:pPr>
                      <a:r>
                        <a:rPr lang="en-IN" sz="2400" dirty="0">
                          <a:effectLst/>
                          <a:latin typeface="Georgia" panose="02040502050405020303" pitchFamily="18" charset="0"/>
                        </a:rPr>
                        <a:t>…</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336752">
                <a:tc>
                  <a:txBody>
                    <a:bodyPr/>
                    <a:lstStyle/>
                    <a:p>
                      <a:pPr marL="63500" algn="ctr" eaLnBrk="0" hangingPunct="0">
                        <a:lnSpc>
                          <a:spcPct val="100000"/>
                        </a:lnSpc>
                        <a:spcBef>
                          <a:spcPts val="615"/>
                        </a:spcBef>
                        <a:spcAft>
                          <a:spcPts val="0"/>
                        </a:spcAft>
                      </a:pPr>
                      <a:r>
                        <a:rPr lang="en-IN" sz="2400">
                          <a:effectLst/>
                          <a:latin typeface="Georgia" panose="02040502050405020303" pitchFamily="18" charset="0"/>
                        </a:rPr>
                        <a:t>…</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a:effectLst/>
                          <a:latin typeface="Georgia" panose="02040502050405020303" pitchFamily="18" charset="0"/>
                        </a:rPr>
                        <a:t> </a:t>
                      </a:r>
                      <a:endParaRPr lang="en-IN" sz="240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r h="336752">
                <a:tc>
                  <a:txBody>
                    <a:bodyPr/>
                    <a:lstStyle/>
                    <a:p>
                      <a:pPr marL="63500" algn="ctr" eaLnBrk="0" hangingPunct="0">
                        <a:lnSpc>
                          <a:spcPct val="100000"/>
                        </a:lnSpc>
                        <a:spcBef>
                          <a:spcPts val="605"/>
                        </a:spcBef>
                        <a:spcAft>
                          <a:spcPts val="0"/>
                        </a:spcAft>
                      </a:pPr>
                      <a:r>
                        <a:rPr lang="en-IN" sz="2400" dirty="0">
                          <a:solidFill>
                            <a:srgbClr val="C00000"/>
                          </a:solidFill>
                          <a:effectLst/>
                          <a:latin typeface="Georgia" panose="02040502050405020303" pitchFamily="18" charset="0"/>
                        </a:rPr>
                        <a:t>EC502</a:t>
                      </a:r>
                      <a:endParaRPr lang="en-IN" sz="2400" dirty="0">
                        <a:solidFill>
                          <a:srgbClr val="C0000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2.6</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2.6</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1.73</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1.73</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1.73</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r>
                        <a:rPr lang="en-US" sz="2400" dirty="0">
                          <a:solidFill>
                            <a:srgbClr val="C00000"/>
                          </a:solidFill>
                          <a:effectLst/>
                          <a:latin typeface="Georgia" panose="02040502050405020303" pitchFamily="18" charset="0"/>
                        </a:rPr>
                        <a:t>2.6</a:t>
                      </a:r>
                      <a:endParaRPr lang="en-IN" sz="2400" dirty="0">
                        <a:solidFill>
                          <a:srgbClr val="C00000"/>
                        </a:solidFill>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extLst>
                  <a:ext uri="{0D108BD9-81ED-4DB2-BD59-A6C34878D82A}">
                    <a16:rowId xmlns:a16="http://schemas.microsoft.com/office/drawing/2014/main" val="10004"/>
                  </a:ext>
                </a:extLst>
              </a:tr>
              <a:tr h="337550">
                <a:tc>
                  <a:txBody>
                    <a:bodyPr/>
                    <a:lstStyle/>
                    <a:p>
                      <a:pPr marL="63500" algn="ctr" eaLnBrk="0" hangingPunct="0">
                        <a:lnSpc>
                          <a:spcPct val="100000"/>
                        </a:lnSpc>
                        <a:spcBef>
                          <a:spcPts val="605"/>
                        </a:spcBef>
                        <a:spcAft>
                          <a:spcPts val="0"/>
                        </a:spcAft>
                      </a:pPr>
                      <a:r>
                        <a:rPr lang="en-IN" sz="2400" dirty="0">
                          <a:effectLst/>
                          <a:latin typeface="Georgia" panose="02040502050405020303" pitchFamily="18" charset="0"/>
                        </a:rPr>
                        <a:t>…</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tc>
                  <a:txBody>
                    <a:bodyPr/>
                    <a:lstStyle/>
                    <a:p>
                      <a:pPr algn="ctr">
                        <a:lnSpc>
                          <a:spcPct val="100000"/>
                        </a:lnSpc>
                        <a:spcAft>
                          <a:spcPts val="0"/>
                        </a:spcAft>
                        <a:tabLst>
                          <a:tab pos="342900" algn="l"/>
                        </a:tabLst>
                      </a:pPr>
                      <a:endParaRPr lang="en-IN" sz="2400" dirty="0">
                        <a:effectLst/>
                        <a:latin typeface="Georgia" panose="02040502050405020303" pitchFamily="18" charset="0"/>
                        <a:ea typeface="Verdana" panose="020B0604030504040204" pitchFamily="34" charset="0"/>
                        <a:cs typeface="Verdana" panose="020B0604030504040204" pitchFamily="34" charset="0"/>
                      </a:endParaRPr>
                    </a:p>
                  </a:txBody>
                  <a:tcPr marL="0" marR="0" marT="0" marB="0"/>
                </a:tc>
                <a:extLst>
                  <a:ext uri="{0D108BD9-81ED-4DB2-BD59-A6C34878D82A}">
                    <a16:rowId xmlns:a16="http://schemas.microsoft.com/office/drawing/2014/main" val="10005"/>
                  </a:ext>
                </a:extLst>
              </a:tr>
              <a:tr h="931538">
                <a:tc>
                  <a:txBody>
                    <a:bodyPr/>
                    <a:lstStyle/>
                    <a:p>
                      <a:pPr marL="63500" marR="118745" algn="ctr" eaLnBrk="0" hangingPunct="0">
                        <a:lnSpc>
                          <a:spcPct val="100000"/>
                        </a:lnSpc>
                        <a:spcBef>
                          <a:spcPts val="605"/>
                        </a:spcBef>
                        <a:spcAft>
                          <a:spcPts val="0"/>
                        </a:spcAft>
                      </a:pPr>
                      <a:r>
                        <a:rPr lang="en-IN" sz="2400" dirty="0">
                          <a:effectLst/>
                          <a:latin typeface="Georgia" panose="02040502050405020303" pitchFamily="18" charset="0"/>
                        </a:rPr>
                        <a:t>EC892</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2.0</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1.8</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 1.5</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1.3 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1.2 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2.4 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1.2 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0.9 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1.2</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1.1 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1.4 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effectLst/>
                          <a:latin typeface="Georgia" panose="02040502050405020303" pitchFamily="18" charset="0"/>
                        </a:rPr>
                        <a:t>2.8 </a:t>
                      </a:r>
                      <a:endParaRPr lang="en-IN" sz="24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6"/>
                  </a:ext>
                </a:extLst>
              </a:tr>
              <a:tr h="553594">
                <a:tc>
                  <a:txBody>
                    <a:bodyPr/>
                    <a:lstStyle/>
                    <a:p>
                      <a:pPr marL="63500" marR="118745" algn="ctr" eaLnBrk="0" hangingPunct="0">
                        <a:lnSpc>
                          <a:spcPct val="100000"/>
                        </a:lnSpc>
                        <a:spcBef>
                          <a:spcPts val="605"/>
                        </a:spcBef>
                        <a:spcAft>
                          <a:spcPts val="0"/>
                        </a:spcAft>
                      </a:pPr>
                      <a:r>
                        <a:rPr lang="en-IN" sz="2000" dirty="0">
                          <a:solidFill>
                            <a:srgbClr val="00B050"/>
                          </a:solidFill>
                          <a:effectLst/>
                          <a:latin typeface="Georgia" panose="02040502050405020303" pitchFamily="18" charset="0"/>
                        </a:rPr>
                        <a:t>Direct</a:t>
                      </a:r>
                      <a:r>
                        <a:rPr lang="en-IN" sz="2000" spc="-5" dirty="0">
                          <a:solidFill>
                            <a:srgbClr val="00B050"/>
                          </a:solidFill>
                          <a:effectLst/>
                          <a:latin typeface="Georgia" panose="02040502050405020303" pitchFamily="18" charset="0"/>
                        </a:rPr>
                        <a:t> </a:t>
                      </a:r>
                      <a:r>
                        <a:rPr lang="en-IN" sz="2000" dirty="0">
                          <a:solidFill>
                            <a:srgbClr val="00B050"/>
                          </a:solidFill>
                          <a:effectLst/>
                          <a:latin typeface="Georgia" panose="02040502050405020303" pitchFamily="18" charset="0"/>
                        </a:rPr>
                        <a:t>Attainment</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 2.1</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 2.0</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 1.8</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1.5 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1.2 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2.5 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2.6 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2.7 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2.4 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1.8 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1.9 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400" dirty="0">
                          <a:solidFill>
                            <a:srgbClr val="00B050"/>
                          </a:solidFill>
                          <a:effectLst/>
                          <a:latin typeface="Georgia" panose="02040502050405020303" pitchFamily="18" charset="0"/>
                        </a:rPr>
                        <a:t>2.2 </a:t>
                      </a:r>
                      <a:endParaRPr lang="en-IN" sz="24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295556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1242007"/>
          </a:xfrm>
          <a:prstGeom prst="rect">
            <a:avLst/>
          </a:prstGeom>
          <a:noFill/>
        </p:spPr>
        <p:txBody>
          <a:bodyPr wrap="square">
            <a:spAutoFit/>
          </a:bodyPr>
          <a:lstStyle/>
          <a:p>
            <a:pPr lvl="0" algn="ctr">
              <a:lnSpc>
                <a:spcPct val="107000"/>
              </a:lnSpc>
            </a:pPr>
            <a:r>
              <a:rPr lang="en-IN" sz="3600" b="1" dirty="0">
                <a:solidFill>
                  <a:srgbClr val="7030A0"/>
                </a:solidFill>
                <a:latin typeface="Georgia Pro" panose="02040502050405020303" pitchFamily="18" charset="0"/>
                <a:ea typeface="+mj-ea"/>
                <a:cs typeface="Times New Roman" panose="02020603050405020304" pitchFamily="18" charset="0"/>
              </a:rPr>
              <a:t>PO attainment through in-direct assessment considering all courses</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157</a:t>
            </a:fld>
            <a:endParaRPr lang="en-IN"/>
          </a:p>
        </p:txBody>
      </p:sp>
      <p:pic>
        <p:nvPicPr>
          <p:cNvPr id="7" name="Picture 6">
            <a:extLst>
              <a:ext uri="{FF2B5EF4-FFF2-40B4-BE49-F238E27FC236}">
                <a16:creationId xmlns:a16="http://schemas.microsoft.com/office/drawing/2014/main" id="{B19368BE-7BB5-4E6D-9774-805AA9FDE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19" y="1314984"/>
            <a:ext cx="10735039" cy="4684599"/>
          </a:xfrm>
          <a:prstGeom prst="rect">
            <a:avLst/>
          </a:prstGeom>
        </p:spPr>
      </p:pic>
    </p:spTree>
    <p:extLst>
      <p:ext uri="{BB962C8B-B14F-4D97-AF65-F5344CB8AC3E}">
        <p14:creationId xmlns:p14="http://schemas.microsoft.com/office/powerpoint/2010/main" val="1500212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F7789C6-838E-497B-B4DC-D70D3A5C3A43}"/>
              </a:ext>
            </a:extLst>
          </p:cNvPr>
          <p:cNvSpPr txBox="1"/>
          <p:nvPr/>
        </p:nvSpPr>
        <p:spPr>
          <a:xfrm>
            <a:off x="1888620" y="136525"/>
            <a:ext cx="9582328" cy="649217"/>
          </a:xfrm>
          <a:prstGeom prst="rect">
            <a:avLst/>
          </a:prstGeom>
          <a:noFill/>
        </p:spPr>
        <p:txBody>
          <a:bodyPr wrap="square">
            <a:spAutoFit/>
          </a:bodyPr>
          <a:lstStyle/>
          <a:p>
            <a:pPr lvl="0" algn="ctr">
              <a:lnSpc>
                <a:spcPct val="107000"/>
              </a:lnSpc>
            </a:pPr>
            <a:r>
              <a:rPr lang="en-IN" sz="3600" b="1" dirty="0">
                <a:solidFill>
                  <a:srgbClr val="7030A0"/>
                </a:solidFill>
                <a:latin typeface="Georgia Pro" panose="02040502050405020303" pitchFamily="18" charset="0"/>
                <a:ea typeface="+mj-ea"/>
                <a:cs typeface="Times New Roman" panose="02020603050405020304" pitchFamily="18" charset="0"/>
              </a:rPr>
              <a:t>Overall PO Attainment</a:t>
            </a: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DBEC2CF1-5157-463A-9BFC-CFAFFA8C3F1B}" type="datetime3">
              <a:rPr lang="en-US" smtClean="0"/>
              <a:t>24 February 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158</a:t>
            </a:fld>
            <a:endParaRPr lang="en-IN"/>
          </a:p>
        </p:txBody>
      </p:sp>
      <p:sp>
        <p:nvSpPr>
          <p:cNvPr id="8" name="Content Placeholder 2">
            <a:extLst>
              <a:ext uri="{FF2B5EF4-FFF2-40B4-BE49-F238E27FC236}">
                <a16:creationId xmlns:a16="http://schemas.microsoft.com/office/drawing/2014/main" id="{0BF580B4-CAC3-4466-AAC1-26D0A01F5754}"/>
              </a:ext>
            </a:extLst>
          </p:cNvPr>
          <p:cNvSpPr txBox="1">
            <a:spLocks/>
          </p:cNvSpPr>
          <p:nvPr/>
        </p:nvSpPr>
        <p:spPr>
          <a:xfrm>
            <a:off x="1888620" y="785742"/>
            <a:ext cx="9733660" cy="1670463"/>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algn="just"/>
            <a:r>
              <a:rPr lang="en-IN" dirty="0">
                <a:latin typeface="Georgia" panose="02040502050405020303" pitchFamily="18" charset="0"/>
              </a:rPr>
              <a:t>Overall PO attainment = (80% of Direct attainment) + ( 20% of Indirect Attainment ) </a:t>
            </a:r>
          </a:p>
          <a:p>
            <a:pPr algn="just"/>
            <a:r>
              <a:rPr lang="en-IN" dirty="0">
                <a:latin typeface="Georgia" panose="02040502050405020303" pitchFamily="18" charset="0"/>
              </a:rPr>
              <a:t>Therefore overall attainment of PO1=( 80% of  2.1)+(20% of 2.8)=2.24</a:t>
            </a:r>
          </a:p>
          <a:p>
            <a:pPr algn="just"/>
            <a:r>
              <a:rPr lang="en-IN" dirty="0">
                <a:latin typeface="Georgia" panose="02040502050405020303" pitchFamily="18" charset="0"/>
              </a:rPr>
              <a:t>Similar way  other POs are  calculated as shown in table below  </a:t>
            </a:r>
          </a:p>
        </p:txBody>
      </p:sp>
      <p:graphicFrame>
        <p:nvGraphicFramePr>
          <p:cNvPr id="10" name="Table 9">
            <a:extLst>
              <a:ext uri="{FF2B5EF4-FFF2-40B4-BE49-F238E27FC236}">
                <a16:creationId xmlns:a16="http://schemas.microsoft.com/office/drawing/2014/main" id="{25ECA5BB-C72F-4EF7-8943-093CD5A3FA46}"/>
              </a:ext>
            </a:extLst>
          </p:cNvPr>
          <p:cNvGraphicFramePr>
            <a:graphicFrameLocks noGrp="1"/>
          </p:cNvGraphicFramePr>
          <p:nvPr>
            <p:extLst>
              <p:ext uri="{D42A27DB-BD31-4B8C-83A1-F6EECF244321}">
                <p14:modId xmlns:p14="http://schemas.microsoft.com/office/powerpoint/2010/main" val="3777966090"/>
              </p:ext>
            </p:extLst>
          </p:nvPr>
        </p:nvGraphicFramePr>
        <p:xfrm>
          <a:off x="458978" y="2533117"/>
          <a:ext cx="11163302" cy="2341320"/>
        </p:xfrm>
        <a:graphic>
          <a:graphicData uri="http://schemas.openxmlformats.org/drawingml/2006/table">
            <a:tbl>
              <a:tblPr>
                <a:tableStyleId>{5DA37D80-6434-44D0-A028-1B22A696006F}</a:tableStyleId>
              </a:tblPr>
              <a:tblGrid>
                <a:gridCol w="1740274">
                  <a:extLst>
                    <a:ext uri="{9D8B030D-6E8A-4147-A177-3AD203B41FA5}">
                      <a16:colId xmlns:a16="http://schemas.microsoft.com/office/drawing/2014/main" val="20000"/>
                    </a:ext>
                  </a:extLst>
                </a:gridCol>
                <a:gridCol w="774825">
                  <a:extLst>
                    <a:ext uri="{9D8B030D-6E8A-4147-A177-3AD203B41FA5}">
                      <a16:colId xmlns:a16="http://schemas.microsoft.com/office/drawing/2014/main" val="20001"/>
                    </a:ext>
                  </a:extLst>
                </a:gridCol>
                <a:gridCol w="772113">
                  <a:extLst>
                    <a:ext uri="{9D8B030D-6E8A-4147-A177-3AD203B41FA5}">
                      <a16:colId xmlns:a16="http://schemas.microsoft.com/office/drawing/2014/main" val="20002"/>
                    </a:ext>
                  </a:extLst>
                </a:gridCol>
                <a:gridCol w="772113">
                  <a:extLst>
                    <a:ext uri="{9D8B030D-6E8A-4147-A177-3AD203B41FA5}">
                      <a16:colId xmlns:a16="http://schemas.microsoft.com/office/drawing/2014/main" val="20003"/>
                    </a:ext>
                  </a:extLst>
                </a:gridCol>
                <a:gridCol w="772113">
                  <a:extLst>
                    <a:ext uri="{9D8B030D-6E8A-4147-A177-3AD203B41FA5}">
                      <a16:colId xmlns:a16="http://schemas.microsoft.com/office/drawing/2014/main" val="20004"/>
                    </a:ext>
                  </a:extLst>
                </a:gridCol>
                <a:gridCol w="772113">
                  <a:extLst>
                    <a:ext uri="{9D8B030D-6E8A-4147-A177-3AD203B41FA5}">
                      <a16:colId xmlns:a16="http://schemas.microsoft.com/office/drawing/2014/main" val="20005"/>
                    </a:ext>
                  </a:extLst>
                </a:gridCol>
                <a:gridCol w="772113">
                  <a:extLst>
                    <a:ext uri="{9D8B030D-6E8A-4147-A177-3AD203B41FA5}">
                      <a16:colId xmlns:a16="http://schemas.microsoft.com/office/drawing/2014/main" val="20006"/>
                    </a:ext>
                  </a:extLst>
                </a:gridCol>
                <a:gridCol w="772113">
                  <a:extLst>
                    <a:ext uri="{9D8B030D-6E8A-4147-A177-3AD203B41FA5}">
                      <a16:colId xmlns:a16="http://schemas.microsoft.com/office/drawing/2014/main" val="20007"/>
                    </a:ext>
                  </a:extLst>
                </a:gridCol>
                <a:gridCol w="770755">
                  <a:extLst>
                    <a:ext uri="{9D8B030D-6E8A-4147-A177-3AD203B41FA5}">
                      <a16:colId xmlns:a16="http://schemas.microsoft.com/office/drawing/2014/main" val="20008"/>
                    </a:ext>
                  </a:extLst>
                </a:gridCol>
                <a:gridCol w="772113">
                  <a:extLst>
                    <a:ext uri="{9D8B030D-6E8A-4147-A177-3AD203B41FA5}">
                      <a16:colId xmlns:a16="http://schemas.microsoft.com/office/drawing/2014/main" val="20009"/>
                    </a:ext>
                  </a:extLst>
                </a:gridCol>
                <a:gridCol w="920022">
                  <a:extLst>
                    <a:ext uri="{9D8B030D-6E8A-4147-A177-3AD203B41FA5}">
                      <a16:colId xmlns:a16="http://schemas.microsoft.com/office/drawing/2014/main" val="20010"/>
                    </a:ext>
                  </a:extLst>
                </a:gridCol>
                <a:gridCol w="749331">
                  <a:extLst>
                    <a:ext uri="{9D8B030D-6E8A-4147-A177-3AD203B41FA5}">
                      <a16:colId xmlns:a16="http://schemas.microsoft.com/office/drawing/2014/main" val="20011"/>
                    </a:ext>
                  </a:extLst>
                </a:gridCol>
                <a:gridCol w="803304">
                  <a:extLst>
                    <a:ext uri="{9D8B030D-6E8A-4147-A177-3AD203B41FA5}">
                      <a16:colId xmlns:a16="http://schemas.microsoft.com/office/drawing/2014/main" val="20012"/>
                    </a:ext>
                  </a:extLst>
                </a:gridCol>
              </a:tblGrid>
              <a:tr h="504098">
                <a:tc>
                  <a:txBody>
                    <a:bodyPr/>
                    <a:lstStyle/>
                    <a:p>
                      <a:pPr marL="63500" marR="118745" algn="ctr" eaLnBrk="0" hangingPunct="0">
                        <a:lnSpc>
                          <a:spcPct val="100000"/>
                        </a:lnSpc>
                        <a:spcBef>
                          <a:spcPts val="605"/>
                        </a:spcBef>
                        <a:spcAft>
                          <a:spcPts val="0"/>
                        </a:spcAft>
                      </a:pP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PO1</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0" algn="ctr" eaLnBrk="0" hangingPunct="0">
                        <a:lnSpc>
                          <a:spcPct val="100000"/>
                        </a:lnSpc>
                        <a:spcBef>
                          <a:spcPts val="615"/>
                        </a:spcBef>
                        <a:spcAft>
                          <a:spcPts val="0"/>
                        </a:spcAft>
                      </a:pPr>
                      <a:r>
                        <a:rPr lang="en-IN" sz="2000" dirty="0">
                          <a:effectLst/>
                          <a:latin typeface="Georgia" panose="02040502050405020303" pitchFamily="18" charset="0"/>
                        </a:rPr>
                        <a:t>PO2</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PO3</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PO4</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PO5</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PO6</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PO7</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PO8</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PO9</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PO10</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PO11</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5405" algn="ctr" eaLnBrk="0" hangingPunct="0">
                        <a:lnSpc>
                          <a:spcPct val="100000"/>
                        </a:lnSpc>
                        <a:spcBef>
                          <a:spcPts val="615"/>
                        </a:spcBef>
                        <a:spcAft>
                          <a:spcPts val="0"/>
                        </a:spcAft>
                      </a:pPr>
                      <a:r>
                        <a:rPr lang="en-IN" sz="2000" dirty="0">
                          <a:effectLst/>
                          <a:latin typeface="Georgia" panose="02040502050405020303" pitchFamily="18" charset="0"/>
                        </a:rPr>
                        <a:t>PO12</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0"/>
                  </a:ext>
                </a:extLst>
              </a:tr>
              <a:tr h="613811">
                <a:tc>
                  <a:txBody>
                    <a:bodyPr/>
                    <a:lstStyle/>
                    <a:p>
                      <a:pPr marL="63500" marR="118745" algn="ctr" eaLnBrk="0" hangingPunct="0">
                        <a:lnSpc>
                          <a:spcPct val="100000"/>
                        </a:lnSpc>
                        <a:spcBef>
                          <a:spcPts val="605"/>
                        </a:spcBef>
                        <a:spcAft>
                          <a:spcPts val="0"/>
                        </a:spcAft>
                      </a:pPr>
                      <a:r>
                        <a:rPr lang="en-IN" sz="2000" dirty="0">
                          <a:effectLst/>
                          <a:latin typeface="Georgia" panose="02040502050405020303" pitchFamily="18" charset="0"/>
                        </a:rPr>
                        <a:t>Direct</a:t>
                      </a:r>
                      <a:r>
                        <a:rPr lang="en-IN" sz="2000" spc="-5" dirty="0">
                          <a:effectLst/>
                          <a:latin typeface="Georgia" panose="02040502050405020303" pitchFamily="18" charset="0"/>
                        </a:rPr>
                        <a:t> </a:t>
                      </a:r>
                      <a:r>
                        <a:rPr lang="en-IN" sz="2000" dirty="0">
                          <a:effectLst/>
                          <a:latin typeface="Georgia" panose="02040502050405020303" pitchFamily="18" charset="0"/>
                        </a:rPr>
                        <a:t>Attainment</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2.1</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2.0</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1.8</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1.5 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1.2 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2.5 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2.6 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2.7 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2.4 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1.8 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1.9 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2.2 </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1"/>
                  </a:ext>
                </a:extLst>
              </a:tr>
              <a:tr h="613811">
                <a:tc>
                  <a:txBody>
                    <a:bodyPr/>
                    <a:lstStyle/>
                    <a:p>
                      <a:pPr marL="63500" marR="118745" algn="ctr" eaLnBrk="0" hangingPunct="0">
                        <a:lnSpc>
                          <a:spcPct val="100000"/>
                        </a:lnSpc>
                        <a:spcBef>
                          <a:spcPts val="605"/>
                        </a:spcBef>
                        <a:spcAft>
                          <a:spcPts val="0"/>
                        </a:spcAft>
                      </a:pPr>
                      <a:r>
                        <a:rPr lang="en-IN" sz="2000" dirty="0">
                          <a:effectLst/>
                          <a:latin typeface="Georgia" panose="02040502050405020303" pitchFamily="18" charset="0"/>
                        </a:rPr>
                        <a:t>Indirect</a:t>
                      </a:r>
                      <a:r>
                        <a:rPr lang="en-IN" sz="2000" spc="-5" dirty="0">
                          <a:effectLst/>
                          <a:latin typeface="Georgia" panose="02040502050405020303" pitchFamily="18" charset="0"/>
                        </a:rPr>
                        <a:t> </a:t>
                      </a:r>
                      <a:r>
                        <a:rPr lang="en-IN" sz="2000" dirty="0">
                          <a:effectLst/>
                          <a:latin typeface="Georgia" panose="02040502050405020303" pitchFamily="18" charset="0"/>
                        </a:rPr>
                        <a:t>Attainment</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2.8</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2.5</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2.6</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2.7</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1.8</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2.1</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2.3</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1.9</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1.7</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2.4</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2.6</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effectLst/>
                          <a:latin typeface="Georgia" panose="02040502050405020303" pitchFamily="18" charset="0"/>
                        </a:rPr>
                        <a:t> 2.8</a:t>
                      </a:r>
                      <a:endParaRPr lang="en-IN" sz="2000" dirty="0">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2"/>
                  </a:ext>
                </a:extLst>
              </a:tr>
              <a:tr h="606266">
                <a:tc>
                  <a:txBody>
                    <a:bodyPr/>
                    <a:lstStyle/>
                    <a:p>
                      <a:pPr marL="63500" marR="118745" algn="ctr" eaLnBrk="0" hangingPunct="0">
                        <a:lnSpc>
                          <a:spcPct val="100000"/>
                        </a:lnSpc>
                        <a:spcBef>
                          <a:spcPts val="605"/>
                        </a:spcBef>
                        <a:spcAft>
                          <a:spcPts val="0"/>
                        </a:spcAft>
                      </a:pPr>
                      <a:r>
                        <a:rPr lang="en-IN" sz="2000" dirty="0">
                          <a:solidFill>
                            <a:srgbClr val="00B050"/>
                          </a:solidFill>
                          <a:effectLst/>
                          <a:latin typeface="Georgia" panose="02040502050405020303" pitchFamily="18" charset="0"/>
                        </a:rPr>
                        <a:t>Overall PO Attainment </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2.24</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2.1</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1.96</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1.74</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1.32</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2.42</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2.54</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2.54</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2.26</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1.92</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2.04</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lnSpc>
                          <a:spcPct val="100000"/>
                        </a:lnSpc>
                        <a:spcAft>
                          <a:spcPts val="0"/>
                        </a:spcAft>
                      </a:pPr>
                      <a:r>
                        <a:rPr lang="en-IN" sz="2000" dirty="0">
                          <a:solidFill>
                            <a:srgbClr val="00B050"/>
                          </a:solidFill>
                          <a:effectLst/>
                          <a:latin typeface="Georgia" panose="02040502050405020303" pitchFamily="18" charset="0"/>
                        </a:rPr>
                        <a:t>2.32</a:t>
                      </a:r>
                      <a:endParaRPr lang="en-IN" sz="2000" dirty="0">
                        <a:solidFill>
                          <a:srgbClr val="00B050"/>
                        </a:solidFill>
                        <a:effectLst/>
                        <a:latin typeface="Georgia" panose="02040502050405020303"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03"/>
                  </a:ext>
                </a:extLst>
              </a:tr>
            </a:tbl>
          </a:graphicData>
        </a:graphic>
      </p:graphicFrame>
      <p:sp>
        <p:nvSpPr>
          <p:cNvPr id="11" name="TextBox 10">
            <a:extLst>
              <a:ext uri="{FF2B5EF4-FFF2-40B4-BE49-F238E27FC236}">
                <a16:creationId xmlns:a16="http://schemas.microsoft.com/office/drawing/2014/main" id="{0F6F2076-CB50-4961-8DC7-DE6A0C161159}"/>
              </a:ext>
            </a:extLst>
          </p:cNvPr>
          <p:cNvSpPr txBox="1"/>
          <p:nvPr/>
        </p:nvSpPr>
        <p:spPr>
          <a:xfrm>
            <a:off x="458977" y="4951349"/>
            <a:ext cx="11163302" cy="132343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lgn="just">
              <a:buFont typeface="Wingdings" panose="05000000000000000000" pitchFamily="2" charset="2"/>
              <a:buChar char="§"/>
            </a:pPr>
            <a:r>
              <a:rPr lang="en-IN" sz="2000" dirty="0">
                <a:latin typeface="Georgia" panose="02040502050405020303" pitchFamily="18" charset="0"/>
              </a:rPr>
              <a:t>Target  levels of POs should be defined for the Program . Target level of different POs may be different value    </a:t>
            </a:r>
          </a:p>
          <a:p>
            <a:pPr algn="just"/>
            <a:r>
              <a:rPr lang="en-IN" sz="2000" dirty="0">
                <a:solidFill>
                  <a:srgbClr val="FF0000"/>
                </a:solidFill>
                <a:latin typeface="Georgia" panose="02040502050405020303" pitchFamily="18" charset="0"/>
              </a:rPr>
              <a:t>N.B. : If all POs are attained then Programme is running successfully context to OBE  . If some POs are  not attained , then action needs  to be taken .</a:t>
            </a:r>
          </a:p>
        </p:txBody>
      </p:sp>
    </p:spTree>
    <p:extLst>
      <p:ext uri="{BB962C8B-B14F-4D97-AF65-F5344CB8AC3E}">
        <p14:creationId xmlns:p14="http://schemas.microsoft.com/office/powerpoint/2010/main" val="36454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373692"/>
          </a:xfrm>
          <a:prstGeom prst="rect">
            <a:avLst/>
          </a:prstGeom>
          <a:noFill/>
        </p:spPr>
        <p:txBody>
          <a:bodyPr wrap="square">
            <a:spAutoFit/>
          </a:bodyPr>
          <a:lstStyle/>
          <a:p>
            <a:pPr>
              <a:lnSpc>
                <a:spcPct val="107000"/>
              </a:lnSpc>
              <a:spcBef>
                <a:spcPts val="200"/>
              </a:spcBef>
            </a:pPr>
            <a:r>
              <a:rPr lang="en-IN" sz="1800" b="1" dirty="0">
                <a:solidFill>
                  <a:srgbClr val="0073E6"/>
                </a:solidFill>
                <a:effectLst/>
                <a:latin typeface="Segoe UI" panose="020B0502040204020203" pitchFamily="34" charset="0"/>
                <a:ea typeface="Times New Roman" panose="02020603050405020304" pitchFamily="18" charset="0"/>
                <a:cs typeface="Times New Roman" panose="02020603050405020304" pitchFamily="18" charset="0"/>
              </a:rPr>
              <a:t>Examples of Common Learning Outcome Problems and Solutions</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AF3A6BC-DB24-4303-8E16-EECCCE1077BD}"/>
              </a:ext>
            </a:extLst>
          </p:cNvPr>
          <p:cNvGraphicFramePr>
            <a:graphicFrameLocks noGrp="1"/>
          </p:cNvGraphicFramePr>
          <p:nvPr>
            <p:extLst>
              <p:ext uri="{D42A27DB-BD31-4B8C-83A1-F6EECF244321}">
                <p14:modId xmlns:p14="http://schemas.microsoft.com/office/powerpoint/2010/main" val="2732592327"/>
              </p:ext>
            </p:extLst>
          </p:nvPr>
        </p:nvGraphicFramePr>
        <p:xfrm>
          <a:off x="536196" y="1477708"/>
          <a:ext cx="10998666" cy="1303846"/>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15208851"/>
                    </a:ext>
                  </a:extLst>
                </a:gridCol>
                <a:gridCol w="5499333">
                  <a:extLst>
                    <a:ext uri="{9D8B030D-6E8A-4147-A177-3AD203B41FA5}">
                      <a16:colId xmlns:a16="http://schemas.microsoft.com/office/drawing/2014/main" val="165753405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Student-Centered</a:t>
                      </a:r>
                    </a:p>
                    <a:p>
                      <a:pPr algn="just">
                        <a:lnSpc>
                          <a:spcPct val="107000"/>
                        </a:lnSpc>
                        <a:spcAft>
                          <a:spcPts val="800"/>
                        </a:spcAft>
                      </a:pPr>
                      <a:r>
                        <a:rPr lang="en-IN" sz="2000" b="0" dirty="0">
                          <a:effectLst/>
                          <a:latin typeface="Georgia Pro" panose="02040502050405020303" pitchFamily="18" charset="0"/>
                        </a:rPr>
                        <a:t>Different theories of personality development will be explored through lectures, readings, and assignments.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Student-Centered</a:t>
                      </a:r>
                    </a:p>
                    <a:p>
                      <a:pPr algn="just">
                        <a:lnSpc>
                          <a:spcPct val="107000"/>
                        </a:lnSpc>
                        <a:spcAft>
                          <a:spcPts val="800"/>
                        </a:spcAft>
                      </a:pPr>
                      <a:r>
                        <a:rPr lang="en-IN" sz="2000" b="0" dirty="0">
                          <a:effectLst/>
                          <a:latin typeface="Georgia Pro" panose="02040502050405020303" pitchFamily="18" charset="0"/>
                        </a:rPr>
                        <a:t>Students will name each theory of personality development and describe the key characteristics that distinguish each theory.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196929499"/>
                  </a:ext>
                </a:extLst>
              </a:tr>
            </a:tbl>
          </a:graphicData>
        </a:graphic>
      </p:graphicFrame>
      <p:graphicFrame>
        <p:nvGraphicFramePr>
          <p:cNvPr id="7" name="Table 6">
            <a:extLst>
              <a:ext uri="{FF2B5EF4-FFF2-40B4-BE49-F238E27FC236}">
                <a16:creationId xmlns:a16="http://schemas.microsoft.com/office/drawing/2014/main" id="{EFF43DD4-59D5-475C-A616-659E43BC4874}"/>
              </a:ext>
            </a:extLst>
          </p:cNvPr>
          <p:cNvGraphicFramePr>
            <a:graphicFrameLocks noGrp="1"/>
          </p:cNvGraphicFramePr>
          <p:nvPr>
            <p:extLst>
              <p:ext uri="{D42A27DB-BD31-4B8C-83A1-F6EECF244321}">
                <p14:modId xmlns:p14="http://schemas.microsoft.com/office/powerpoint/2010/main" val="949510277"/>
              </p:ext>
            </p:extLst>
          </p:nvPr>
        </p:nvGraphicFramePr>
        <p:xfrm>
          <a:off x="536196" y="3076735"/>
          <a:ext cx="10998666" cy="1303846"/>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24060191"/>
                    </a:ext>
                  </a:extLst>
                </a:gridCol>
                <a:gridCol w="5499333">
                  <a:extLst>
                    <a:ext uri="{9D8B030D-6E8A-4147-A177-3AD203B41FA5}">
                      <a16:colId xmlns:a16="http://schemas.microsoft.com/office/drawing/2014/main" val="420521173"/>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Measurable</a:t>
                      </a:r>
                    </a:p>
                    <a:p>
                      <a:pPr algn="just">
                        <a:lnSpc>
                          <a:spcPct val="107000"/>
                        </a:lnSpc>
                        <a:spcAft>
                          <a:spcPts val="800"/>
                        </a:spcAft>
                      </a:pPr>
                      <a:r>
                        <a:rPr lang="en-IN" sz="2000" b="0" dirty="0">
                          <a:effectLst/>
                          <a:latin typeface="Georgia Pro" panose="02040502050405020303" pitchFamily="18" charset="0"/>
                        </a:rPr>
                        <a:t>Students will understand symbolism.</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Measurable</a:t>
                      </a:r>
                    </a:p>
                    <a:p>
                      <a:pPr algn="just">
                        <a:lnSpc>
                          <a:spcPct val="107000"/>
                        </a:lnSpc>
                        <a:spcAft>
                          <a:spcPts val="800"/>
                        </a:spcAft>
                      </a:pPr>
                      <a:r>
                        <a:rPr lang="en-IN" sz="2000" b="0" dirty="0">
                          <a:effectLst/>
                          <a:latin typeface="Georgia Pro" panose="02040502050405020303" pitchFamily="18" charset="0"/>
                        </a:rPr>
                        <a:t>Students will be able to identify examples of symbolism in short stories and incorporate symbolism in their own writing.</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84000843"/>
                  </a:ext>
                </a:extLst>
              </a:tr>
            </a:tbl>
          </a:graphicData>
        </a:graphic>
      </p:graphicFrame>
      <p:graphicFrame>
        <p:nvGraphicFramePr>
          <p:cNvPr id="8" name="Table 7">
            <a:extLst>
              <a:ext uri="{FF2B5EF4-FFF2-40B4-BE49-F238E27FC236}">
                <a16:creationId xmlns:a16="http://schemas.microsoft.com/office/drawing/2014/main" id="{3E6D4C64-19A8-4FDA-92CE-E960D1DE90A2}"/>
              </a:ext>
            </a:extLst>
          </p:cNvPr>
          <p:cNvGraphicFramePr>
            <a:graphicFrameLocks noGrp="1"/>
          </p:cNvGraphicFramePr>
          <p:nvPr>
            <p:extLst>
              <p:ext uri="{D42A27DB-BD31-4B8C-83A1-F6EECF244321}">
                <p14:modId xmlns:p14="http://schemas.microsoft.com/office/powerpoint/2010/main" val="4108213523"/>
              </p:ext>
            </p:extLst>
          </p:nvPr>
        </p:nvGraphicFramePr>
        <p:xfrm>
          <a:off x="536196" y="4675763"/>
          <a:ext cx="10998666" cy="1303846"/>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3583513167"/>
                    </a:ext>
                  </a:extLst>
                </a:gridCol>
                <a:gridCol w="5499333">
                  <a:extLst>
                    <a:ext uri="{9D8B030D-6E8A-4147-A177-3AD203B41FA5}">
                      <a16:colId xmlns:a16="http://schemas.microsoft.com/office/drawing/2014/main" val="4012621238"/>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Clear</a:t>
                      </a:r>
                    </a:p>
                    <a:p>
                      <a:pPr algn="just">
                        <a:lnSpc>
                          <a:spcPct val="107000"/>
                        </a:lnSpc>
                        <a:spcAft>
                          <a:spcPts val="800"/>
                        </a:spcAft>
                      </a:pPr>
                      <a:r>
                        <a:rPr lang="en-IN" sz="2000" b="0" dirty="0">
                          <a:effectLst/>
                          <a:latin typeface="Georgia Pro" panose="02040502050405020303" pitchFamily="18" charset="0"/>
                        </a:rPr>
                        <a:t>Students will be able to analyze American history.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Clear</a:t>
                      </a:r>
                    </a:p>
                    <a:p>
                      <a:pPr algn="just">
                        <a:lnSpc>
                          <a:spcPct val="107000"/>
                        </a:lnSpc>
                        <a:spcAft>
                          <a:spcPts val="800"/>
                        </a:spcAft>
                      </a:pPr>
                      <a:r>
                        <a:rPr lang="en-IN" sz="2000" b="0" dirty="0">
                          <a:effectLst/>
                          <a:latin typeface="Georgia Pro" panose="02040502050405020303" pitchFamily="18" charset="0"/>
                        </a:rPr>
                        <a:t>Students will be able to analyze how American foreign policy history relates to current trends in American foreign policy.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74821724"/>
                  </a:ext>
                </a:extLst>
              </a:tr>
            </a:tbl>
          </a:graphicData>
        </a:graphic>
      </p:graphicFrame>
      <p:sp>
        <p:nvSpPr>
          <p:cNvPr id="3" name="Date Placeholder 2">
            <a:extLst>
              <a:ext uri="{FF2B5EF4-FFF2-40B4-BE49-F238E27FC236}">
                <a16:creationId xmlns:a16="http://schemas.microsoft.com/office/drawing/2014/main" id="{22A6E27F-65D9-4C32-95FA-D6BB2FE0151D}"/>
              </a:ext>
            </a:extLst>
          </p:cNvPr>
          <p:cNvSpPr>
            <a:spLocks noGrp="1"/>
          </p:cNvSpPr>
          <p:nvPr>
            <p:ph type="dt" sz="half" idx="10"/>
          </p:nvPr>
        </p:nvSpPr>
        <p:spPr/>
        <p:txBody>
          <a:bodyPr/>
          <a:lstStyle/>
          <a:p>
            <a:fld id="{394F7841-8DC5-45F9-BE62-257CB0B89DFA}" type="datetime3">
              <a:rPr lang="en-US" smtClean="0"/>
              <a:t>24 February 2022</a:t>
            </a:fld>
            <a:endParaRPr lang="en-IN" dirty="0"/>
          </a:p>
        </p:txBody>
      </p:sp>
      <p:sp>
        <p:nvSpPr>
          <p:cNvPr id="5" name="Footer Placeholder 4">
            <a:extLst>
              <a:ext uri="{FF2B5EF4-FFF2-40B4-BE49-F238E27FC236}">
                <a16:creationId xmlns:a16="http://schemas.microsoft.com/office/drawing/2014/main" id="{FF59B322-7BF5-461C-8725-7491C31E6BEB}"/>
              </a:ext>
            </a:extLst>
          </p:cNvPr>
          <p:cNvSpPr>
            <a:spLocks noGrp="1"/>
          </p:cNvSpPr>
          <p:nvPr>
            <p:ph type="ftr" sz="quarter" idx="11"/>
          </p:nvPr>
        </p:nvSpPr>
        <p:spPr/>
        <p:txBody>
          <a:bodyPr/>
          <a:lstStyle/>
          <a:p>
            <a:r>
              <a:rPr lang="en-IN"/>
              <a:t>Prof. (Dr.) Saradindu Panda, Principal, DSCSITSC</a:t>
            </a:r>
            <a:endParaRPr lang="en-IN" dirty="0"/>
          </a:p>
        </p:txBody>
      </p:sp>
      <p:sp>
        <p:nvSpPr>
          <p:cNvPr id="9" name="Slide Number Placeholder 8">
            <a:extLst>
              <a:ext uri="{FF2B5EF4-FFF2-40B4-BE49-F238E27FC236}">
                <a16:creationId xmlns:a16="http://schemas.microsoft.com/office/drawing/2014/main" id="{52E6A0AA-71AA-4A2A-BD9E-6CBF25200655}"/>
              </a:ext>
            </a:extLst>
          </p:cNvPr>
          <p:cNvSpPr>
            <a:spLocks noGrp="1"/>
          </p:cNvSpPr>
          <p:nvPr>
            <p:ph type="sldNum" sz="quarter" idx="12"/>
          </p:nvPr>
        </p:nvSpPr>
        <p:spPr/>
        <p:txBody>
          <a:bodyPr/>
          <a:lstStyle/>
          <a:p>
            <a:fld id="{AC787BF1-2FA1-4124-8805-2BBA98F4F809}" type="slidenum">
              <a:rPr lang="en-IN" smtClean="0"/>
              <a:t>16</a:t>
            </a:fld>
            <a:endParaRPr lang="en-IN"/>
          </a:p>
        </p:txBody>
      </p:sp>
    </p:spTree>
    <p:extLst>
      <p:ext uri="{BB962C8B-B14F-4D97-AF65-F5344CB8AC3E}">
        <p14:creationId xmlns:p14="http://schemas.microsoft.com/office/powerpoint/2010/main" val="326640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373692"/>
          </a:xfrm>
          <a:prstGeom prst="rect">
            <a:avLst/>
          </a:prstGeom>
          <a:noFill/>
        </p:spPr>
        <p:txBody>
          <a:bodyPr wrap="square">
            <a:spAutoFit/>
          </a:bodyPr>
          <a:lstStyle/>
          <a:p>
            <a:pPr>
              <a:lnSpc>
                <a:spcPct val="107000"/>
              </a:lnSpc>
              <a:spcBef>
                <a:spcPts val="200"/>
              </a:spcBef>
            </a:pPr>
            <a:r>
              <a:rPr lang="en-IN" sz="1800" b="1" dirty="0">
                <a:solidFill>
                  <a:srgbClr val="0073E6"/>
                </a:solidFill>
                <a:effectLst/>
                <a:latin typeface="Segoe UI" panose="020B0502040204020203" pitchFamily="34" charset="0"/>
                <a:ea typeface="Times New Roman" panose="02020603050405020304" pitchFamily="18" charset="0"/>
                <a:cs typeface="Times New Roman" panose="02020603050405020304" pitchFamily="18" charset="0"/>
              </a:rPr>
              <a:t>Examples of Common Learning Outcome Problems and Solutions</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AF3A6BC-DB24-4303-8E16-EECCCE1077BD}"/>
              </a:ext>
            </a:extLst>
          </p:cNvPr>
          <p:cNvGraphicFramePr>
            <a:graphicFrameLocks noGrp="1"/>
          </p:cNvGraphicFramePr>
          <p:nvPr>
            <p:extLst>
              <p:ext uri="{D42A27DB-BD31-4B8C-83A1-F6EECF244321}">
                <p14:modId xmlns:p14="http://schemas.microsoft.com/office/powerpoint/2010/main" val="3184666376"/>
              </p:ext>
            </p:extLst>
          </p:nvPr>
        </p:nvGraphicFramePr>
        <p:xfrm>
          <a:off x="536196" y="1322712"/>
          <a:ext cx="10998666" cy="2608390"/>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15208851"/>
                    </a:ext>
                  </a:extLst>
                </a:gridCol>
                <a:gridCol w="5499333">
                  <a:extLst>
                    <a:ext uri="{9D8B030D-6E8A-4147-A177-3AD203B41FA5}">
                      <a16:colId xmlns:a16="http://schemas.microsoft.com/office/drawing/2014/main" val="165753405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Concise</a:t>
                      </a:r>
                    </a:p>
                    <a:p>
                      <a:pPr algn="just">
                        <a:lnSpc>
                          <a:spcPct val="107000"/>
                        </a:lnSpc>
                        <a:spcAft>
                          <a:spcPts val="800"/>
                        </a:spcAft>
                      </a:pPr>
                      <a:r>
                        <a:rPr lang="en-IN" sz="2000" b="0" dirty="0">
                          <a:effectLst/>
                          <a:latin typeface="Georgia Pro" panose="02040502050405020303" pitchFamily="18" charset="0"/>
                        </a:rPr>
                        <a:t>Students will analyze American foreign policy, from 18th-century diplomatic relations with Europe to the Monroe Doctrine, considering the ways in which shifts from expansionism and Manifest Destiny to isolationism and protectionism impacted relations with neighbouring nations and Native Americans.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Concise</a:t>
                      </a:r>
                    </a:p>
                    <a:p>
                      <a:pPr algn="just">
                        <a:lnSpc>
                          <a:spcPct val="107000"/>
                        </a:lnSpc>
                        <a:spcAft>
                          <a:spcPts val="800"/>
                        </a:spcAft>
                      </a:pPr>
                      <a:r>
                        <a:rPr lang="en-IN" sz="2000" b="0" dirty="0">
                          <a:effectLst/>
                          <a:latin typeface="Georgia Pro" panose="02040502050405020303" pitchFamily="18" charset="0"/>
                        </a:rPr>
                        <a:t>Students will be able to identify how changes in American foreign policy during the 18th and 19th centuries impacted relations with </a:t>
                      </a:r>
                      <a:r>
                        <a:rPr lang="en-IN" sz="2000" b="0" dirty="0" err="1">
                          <a:effectLst/>
                          <a:latin typeface="Georgia Pro" panose="02040502050405020303" pitchFamily="18" charset="0"/>
                        </a:rPr>
                        <a:t>neighboring</a:t>
                      </a:r>
                      <a:r>
                        <a:rPr lang="en-IN" sz="2000" b="0" dirty="0">
                          <a:effectLst/>
                          <a:latin typeface="Georgia Pro" panose="02040502050405020303" pitchFamily="18" charset="0"/>
                        </a:rPr>
                        <a:t> nations and Native Americans.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44348305"/>
                  </a:ext>
                </a:extLst>
              </a:tr>
            </a:tbl>
          </a:graphicData>
        </a:graphic>
      </p:graphicFrame>
      <p:graphicFrame>
        <p:nvGraphicFramePr>
          <p:cNvPr id="3" name="Table 2">
            <a:extLst>
              <a:ext uri="{FF2B5EF4-FFF2-40B4-BE49-F238E27FC236}">
                <a16:creationId xmlns:a16="http://schemas.microsoft.com/office/drawing/2014/main" id="{4B847AFA-8D1E-4293-AE81-B62CF067B3B3}"/>
              </a:ext>
            </a:extLst>
          </p:cNvPr>
          <p:cNvGraphicFramePr>
            <a:graphicFrameLocks noGrp="1"/>
          </p:cNvGraphicFramePr>
          <p:nvPr>
            <p:extLst>
              <p:ext uri="{D42A27DB-BD31-4B8C-83A1-F6EECF244321}">
                <p14:modId xmlns:p14="http://schemas.microsoft.com/office/powerpoint/2010/main" val="152666931"/>
              </p:ext>
            </p:extLst>
          </p:nvPr>
        </p:nvGraphicFramePr>
        <p:xfrm>
          <a:off x="536196" y="4274394"/>
          <a:ext cx="10998666" cy="977710"/>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4171351852"/>
                    </a:ext>
                  </a:extLst>
                </a:gridCol>
                <a:gridCol w="5499333">
                  <a:extLst>
                    <a:ext uri="{9D8B030D-6E8A-4147-A177-3AD203B41FA5}">
                      <a16:colId xmlns:a16="http://schemas.microsoft.com/office/drawing/2014/main" val="287563324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Task-Based (Inflexible)</a:t>
                      </a:r>
                    </a:p>
                    <a:p>
                      <a:pPr algn="just">
                        <a:lnSpc>
                          <a:spcPct val="107000"/>
                        </a:lnSpc>
                        <a:spcAft>
                          <a:spcPts val="800"/>
                        </a:spcAft>
                      </a:pPr>
                      <a:r>
                        <a:rPr lang="en-IN" sz="2000" b="0" dirty="0">
                          <a:effectLst/>
                          <a:latin typeface="Georgia Pro" panose="02040502050405020303" pitchFamily="18" charset="0"/>
                        </a:rPr>
                        <a:t>Students will be able to demonstrate on a mannequin the four steps to administer CPR.</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Outcome-Based (Flexible)</a:t>
                      </a:r>
                    </a:p>
                    <a:p>
                      <a:pPr algn="just">
                        <a:lnSpc>
                          <a:spcPct val="107000"/>
                        </a:lnSpc>
                        <a:spcAft>
                          <a:spcPts val="800"/>
                        </a:spcAft>
                      </a:pPr>
                      <a:r>
                        <a:rPr lang="en-IN" sz="2000" b="0" dirty="0">
                          <a:effectLst/>
                          <a:latin typeface="Georgia Pro" panose="02040502050405020303" pitchFamily="18" charset="0"/>
                        </a:rPr>
                        <a:t>Students will be able to demonstrate the four steps used to administer CPR.</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438173205"/>
                  </a:ext>
                </a:extLst>
              </a:tr>
            </a:tbl>
          </a:graphicData>
        </a:graphic>
      </p:graphicFrame>
      <p:sp>
        <p:nvSpPr>
          <p:cNvPr id="5" name="Date Placeholder 4">
            <a:extLst>
              <a:ext uri="{FF2B5EF4-FFF2-40B4-BE49-F238E27FC236}">
                <a16:creationId xmlns:a16="http://schemas.microsoft.com/office/drawing/2014/main" id="{787969A0-68A3-4256-AD53-C18135E97291}"/>
              </a:ext>
            </a:extLst>
          </p:cNvPr>
          <p:cNvSpPr>
            <a:spLocks noGrp="1"/>
          </p:cNvSpPr>
          <p:nvPr>
            <p:ph type="dt" sz="half" idx="10"/>
          </p:nvPr>
        </p:nvSpPr>
        <p:spPr/>
        <p:txBody>
          <a:bodyPr/>
          <a:lstStyle/>
          <a:p>
            <a:fld id="{BFD0A8A3-20D3-4946-977A-E78F6007D9D1}" type="datetime3">
              <a:rPr lang="en-US" smtClean="0"/>
              <a:t>24 February 2022</a:t>
            </a:fld>
            <a:endParaRPr lang="en-IN" dirty="0"/>
          </a:p>
        </p:txBody>
      </p:sp>
      <p:sp>
        <p:nvSpPr>
          <p:cNvPr id="7" name="Footer Placeholder 6">
            <a:extLst>
              <a:ext uri="{FF2B5EF4-FFF2-40B4-BE49-F238E27FC236}">
                <a16:creationId xmlns:a16="http://schemas.microsoft.com/office/drawing/2014/main" id="{98004173-B5D0-4F24-A5E3-A921E5C105E8}"/>
              </a:ext>
            </a:extLst>
          </p:cNvPr>
          <p:cNvSpPr>
            <a:spLocks noGrp="1"/>
          </p:cNvSpPr>
          <p:nvPr>
            <p:ph type="ftr" sz="quarter" idx="11"/>
          </p:nvPr>
        </p:nvSpPr>
        <p:spPr/>
        <p:txBody>
          <a:bodyPr/>
          <a:lstStyle/>
          <a:p>
            <a:r>
              <a:rPr lang="en-IN"/>
              <a:t>Prof. (Dr.) Saradindu Panda, Principal, DSCSITSC</a:t>
            </a:r>
            <a:endParaRPr lang="en-IN" dirty="0"/>
          </a:p>
        </p:txBody>
      </p:sp>
      <p:sp>
        <p:nvSpPr>
          <p:cNvPr id="8" name="Slide Number Placeholder 7">
            <a:extLst>
              <a:ext uri="{FF2B5EF4-FFF2-40B4-BE49-F238E27FC236}">
                <a16:creationId xmlns:a16="http://schemas.microsoft.com/office/drawing/2014/main" id="{06289B7E-27D3-453A-8303-452CE4DD32D8}"/>
              </a:ext>
            </a:extLst>
          </p:cNvPr>
          <p:cNvSpPr>
            <a:spLocks noGrp="1"/>
          </p:cNvSpPr>
          <p:nvPr>
            <p:ph type="sldNum" sz="quarter" idx="12"/>
          </p:nvPr>
        </p:nvSpPr>
        <p:spPr/>
        <p:txBody>
          <a:bodyPr/>
          <a:lstStyle/>
          <a:p>
            <a:fld id="{AC787BF1-2FA1-4124-8805-2BBA98F4F809}" type="slidenum">
              <a:rPr lang="en-IN" smtClean="0"/>
              <a:t>17</a:t>
            </a:fld>
            <a:endParaRPr lang="en-IN"/>
          </a:p>
        </p:txBody>
      </p:sp>
    </p:spTree>
    <p:extLst>
      <p:ext uri="{BB962C8B-B14F-4D97-AF65-F5344CB8AC3E}">
        <p14:creationId xmlns:p14="http://schemas.microsoft.com/office/powerpoint/2010/main" val="3436408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OBJECTIVES: PEOs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43474"/>
            <a:ext cx="11046203" cy="3036216"/>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PEOs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broad statements that describe the carrier and professional accomplishments in four to five years after graduation that the program is preparing graduates to achieve.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 </a:t>
            </a: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Solve problems of social relevance applying the knowledge of Electronics &amp; Communication Engineering, and/or pursue higher education &amp; research</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E4D7BB-EA6F-4473-87B6-575B3958DA01}"/>
              </a:ext>
            </a:extLst>
          </p:cNvPr>
          <p:cNvSpPr>
            <a:spLocks noGrp="1"/>
          </p:cNvSpPr>
          <p:nvPr>
            <p:ph type="dt" sz="half" idx="10"/>
          </p:nvPr>
        </p:nvSpPr>
        <p:spPr/>
        <p:txBody>
          <a:bodyPr/>
          <a:lstStyle/>
          <a:p>
            <a:fld id="{A80112A1-BB7E-4593-A41E-7FEFB36E4E4C}" type="datetime3">
              <a:rPr lang="en-US" smtClean="0"/>
              <a:t>24 February 2022</a:t>
            </a:fld>
            <a:endParaRPr lang="en-IN" dirty="0"/>
          </a:p>
        </p:txBody>
      </p:sp>
      <p:sp>
        <p:nvSpPr>
          <p:cNvPr id="4" name="Footer Placeholder 3">
            <a:extLst>
              <a:ext uri="{FF2B5EF4-FFF2-40B4-BE49-F238E27FC236}">
                <a16:creationId xmlns:a16="http://schemas.microsoft.com/office/drawing/2014/main" id="{73FD0E7E-D137-48CD-8927-415FAF9DD15C}"/>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63B33B4-BB51-490C-B156-6293CAB6BF78}"/>
              </a:ext>
            </a:extLst>
          </p:cNvPr>
          <p:cNvSpPr>
            <a:spLocks noGrp="1"/>
          </p:cNvSpPr>
          <p:nvPr>
            <p:ph type="sldNum" sz="quarter" idx="12"/>
          </p:nvPr>
        </p:nvSpPr>
        <p:spPr/>
        <p:txBody>
          <a:bodyPr/>
          <a:lstStyle/>
          <a:p>
            <a:fld id="{AC787BF1-2FA1-4124-8805-2BBA98F4F809}" type="slidenum">
              <a:rPr lang="en-IN" smtClean="0"/>
              <a:t>18</a:t>
            </a:fld>
            <a:endParaRPr lang="en-IN"/>
          </a:p>
        </p:txBody>
      </p:sp>
    </p:spTree>
    <p:extLst>
      <p:ext uri="{BB962C8B-B14F-4D97-AF65-F5344CB8AC3E}">
        <p14:creationId xmlns:p14="http://schemas.microsoft.com/office/powerpoint/2010/main" val="287242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273140"/>
          </a:xfrm>
          <a:prstGeom prst="rect">
            <a:avLst/>
          </a:prstGeom>
          <a:noFill/>
        </p:spPr>
        <p:txBody>
          <a:bodyPr wrap="square">
            <a:spAutoFit/>
          </a:bodyPr>
          <a:lstStyle/>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POs</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the students graduating from engineering programs should be able to do at the time of graduation.</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2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2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PO3 - design development of solutions: Design solutions for complex engineering problems and design system components or processes that meet the specified needs, with appropriate consideration for the public health and safety and the cultural, societal, and environmental considerations.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41230F8-A775-4304-B6EA-770CE9E0A769}"/>
              </a:ext>
            </a:extLst>
          </p:cNvPr>
          <p:cNvSpPr>
            <a:spLocks noGrp="1"/>
          </p:cNvSpPr>
          <p:nvPr>
            <p:ph type="dt" sz="half" idx="10"/>
          </p:nvPr>
        </p:nvSpPr>
        <p:spPr/>
        <p:txBody>
          <a:bodyPr/>
          <a:lstStyle/>
          <a:p>
            <a:fld id="{E339D55A-837E-4E73-A77A-3BE848AE61F0}" type="datetime3">
              <a:rPr lang="en-US" smtClean="0"/>
              <a:t>24 February 2022</a:t>
            </a:fld>
            <a:endParaRPr lang="en-IN" dirty="0"/>
          </a:p>
        </p:txBody>
      </p:sp>
      <p:sp>
        <p:nvSpPr>
          <p:cNvPr id="4" name="Footer Placeholder 3">
            <a:extLst>
              <a:ext uri="{FF2B5EF4-FFF2-40B4-BE49-F238E27FC236}">
                <a16:creationId xmlns:a16="http://schemas.microsoft.com/office/drawing/2014/main" id="{91A9C84B-5D6F-498D-9972-000C34D68B16}"/>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2C3AF7A-C5A1-400C-B037-21E5A02C8169}"/>
              </a:ext>
            </a:extLst>
          </p:cNvPr>
          <p:cNvSpPr>
            <a:spLocks noGrp="1"/>
          </p:cNvSpPr>
          <p:nvPr>
            <p:ph type="sldNum" sz="quarter" idx="12"/>
          </p:nvPr>
        </p:nvSpPr>
        <p:spPr/>
        <p:txBody>
          <a:bodyPr/>
          <a:lstStyle/>
          <a:p>
            <a:fld id="{AC787BF1-2FA1-4124-8805-2BBA98F4F809}" type="slidenum">
              <a:rPr lang="en-IN" smtClean="0"/>
              <a:t>19</a:t>
            </a:fld>
            <a:endParaRPr lang="en-IN"/>
          </a:p>
        </p:txBody>
      </p:sp>
    </p:spTree>
    <p:extLst>
      <p:ext uri="{BB962C8B-B14F-4D97-AF65-F5344CB8AC3E}">
        <p14:creationId xmlns:p14="http://schemas.microsoft.com/office/powerpoint/2010/main" val="328672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85893"/>
            <a:ext cx="9171963" cy="427839"/>
          </a:xfrm>
        </p:spPr>
        <p:txBody>
          <a:bodyPr>
            <a:noAutofit/>
          </a:bodyPr>
          <a:lstStyle/>
          <a:p>
            <a:pPr algn="l"/>
            <a:r>
              <a:rPr lang="en-US" sz="2800" b="1" dirty="0">
                <a:effectLst/>
                <a:latin typeface="Bookman Old Style" panose="02050604050505020204" pitchFamily="18" charset="0"/>
                <a:ea typeface="Calibri" panose="020F0502020204030204" pitchFamily="34" charset="0"/>
                <a:cs typeface="Times New Roman" panose="02020603050405020304" pitchFamily="18" charset="0"/>
              </a:rPr>
              <a:t>WHAT IS OUTCOME BASED EDUCATION?</a:t>
            </a:r>
            <a:endParaRPr lang="en-IN" sz="2800" dirty="0"/>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118897"/>
            <a:ext cx="10912679" cy="5122512"/>
          </a:xfrm>
        </p:spPr>
        <p:txBody>
          <a:bodyPr>
            <a:normAutofit/>
          </a:bodyPr>
          <a:lstStyle/>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As per William G Spady, Outcome-Based Education means clearly focusing and organizing everything in an educational system around what is essential for all students to be able to do successfully at the end of their learning experiences.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This means starting with a clear picture of what is important for the students to be able to do then organizing curriculum, instruction &amp; assessment to make sure this learning ultimately happens.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In the Outcome Based Education, “product defines process”.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It is the opposite of input-based education, where the </a:t>
            </a:r>
            <a: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emphasis is on the teaching and the system is happy to accept whatever is the result.</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AB4B3933-1BC7-4EC7-BFE3-B312E53FBA0D}"/>
              </a:ext>
            </a:extLst>
          </p:cNvPr>
          <p:cNvSpPr>
            <a:spLocks noGrp="1"/>
          </p:cNvSpPr>
          <p:nvPr>
            <p:ph type="dt" sz="half" idx="10"/>
          </p:nvPr>
        </p:nvSpPr>
        <p:spPr/>
        <p:txBody>
          <a:bodyPr/>
          <a:lstStyle/>
          <a:p>
            <a:fld id="{2A97F8AE-8209-467D-9285-9AEB64B968C9}" type="datetime3">
              <a:rPr lang="en-US" smtClean="0"/>
              <a:t>24 February 2022</a:t>
            </a:fld>
            <a:endParaRPr lang="en-IN" dirty="0"/>
          </a:p>
        </p:txBody>
      </p:sp>
      <p:sp>
        <p:nvSpPr>
          <p:cNvPr id="5" name="Footer Placeholder 4">
            <a:extLst>
              <a:ext uri="{FF2B5EF4-FFF2-40B4-BE49-F238E27FC236}">
                <a16:creationId xmlns:a16="http://schemas.microsoft.com/office/drawing/2014/main" id="{8018496F-2DB3-4195-860E-700E1FD087E1}"/>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03C80582-163E-4DBA-BC51-4FD4F65FE24D}"/>
              </a:ext>
            </a:extLst>
          </p:cNvPr>
          <p:cNvSpPr>
            <a:spLocks noGrp="1"/>
          </p:cNvSpPr>
          <p:nvPr>
            <p:ph type="sldNum" sz="quarter" idx="12"/>
          </p:nvPr>
        </p:nvSpPr>
        <p:spPr/>
        <p:txBody>
          <a:bodyPr/>
          <a:lstStyle/>
          <a:p>
            <a:fld id="{AC787BF1-2FA1-4124-8805-2BBA98F4F809}" type="slidenum">
              <a:rPr lang="en-IN" smtClean="0"/>
              <a:t>2</a:t>
            </a:fld>
            <a:endParaRPr lang="en-IN"/>
          </a:p>
        </p:txBody>
      </p:sp>
    </p:spTree>
    <p:extLst>
      <p:ext uri="{BB962C8B-B14F-4D97-AF65-F5344CB8AC3E}">
        <p14:creationId xmlns:p14="http://schemas.microsoft.com/office/powerpoint/2010/main" val="1557013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138808"/>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PSOs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the graduates of a specific engineering program should be able to do at the time of graduation.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PSO2: Ability to design the systems of Electronics &amp; Communication Engineering using advanced hardware and software tools with analytical skills to achieve the Societal needs.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2081968-0D5B-4BC4-975F-A2287CD9FEE2}"/>
              </a:ext>
            </a:extLst>
          </p:cNvPr>
          <p:cNvSpPr>
            <a:spLocks noGrp="1"/>
          </p:cNvSpPr>
          <p:nvPr>
            <p:ph type="dt" sz="half" idx="10"/>
          </p:nvPr>
        </p:nvSpPr>
        <p:spPr/>
        <p:txBody>
          <a:bodyPr/>
          <a:lstStyle/>
          <a:p>
            <a:fld id="{7D9F8FFB-5D2F-4696-9C3A-D3C3D56E71AD}" type="datetime3">
              <a:rPr lang="en-US" smtClean="0"/>
              <a:t>24 February 2022</a:t>
            </a:fld>
            <a:endParaRPr lang="en-IN" dirty="0"/>
          </a:p>
        </p:txBody>
      </p:sp>
      <p:sp>
        <p:nvSpPr>
          <p:cNvPr id="4" name="Footer Placeholder 3">
            <a:extLst>
              <a:ext uri="{FF2B5EF4-FFF2-40B4-BE49-F238E27FC236}">
                <a16:creationId xmlns:a16="http://schemas.microsoft.com/office/drawing/2014/main" id="{1C715DB3-8310-415E-9811-F93CB16A88A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9C351487-FC54-44A6-BC0B-01DA150D5E42}"/>
              </a:ext>
            </a:extLst>
          </p:cNvPr>
          <p:cNvSpPr>
            <a:spLocks noGrp="1"/>
          </p:cNvSpPr>
          <p:nvPr>
            <p:ph type="sldNum" sz="quarter" idx="12"/>
          </p:nvPr>
        </p:nvSpPr>
        <p:spPr/>
        <p:txBody>
          <a:bodyPr/>
          <a:lstStyle/>
          <a:p>
            <a:fld id="{AC787BF1-2FA1-4124-8805-2BBA98F4F809}" type="slidenum">
              <a:rPr lang="en-IN" smtClean="0"/>
              <a:t>20</a:t>
            </a:fld>
            <a:endParaRPr lang="en-IN"/>
          </a:p>
        </p:txBody>
      </p:sp>
    </p:spTree>
    <p:extLst>
      <p:ext uri="{BB962C8B-B14F-4D97-AF65-F5344CB8AC3E}">
        <p14:creationId xmlns:p14="http://schemas.microsoft.com/office/powerpoint/2010/main" val="44077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088025"/>
          </a:xfrm>
          <a:prstGeom prst="rect">
            <a:avLst/>
          </a:prstGeom>
          <a:noFill/>
        </p:spPr>
        <p:txBody>
          <a:bodyPr wrap="square">
            <a:spAutoFit/>
          </a:bodyPr>
          <a:lstStyle/>
          <a:p>
            <a:pPr algn="just">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COs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students should be able to do at the end of a course.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Student will be able to-</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understand the divide and conquer strategy for designing algorithms,</a:t>
            </a:r>
            <a:b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including Merge sort and Quick sort.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FD1ED0A-947B-4226-8311-B06ACA43F752}"/>
              </a:ext>
            </a:extLst>
          </p:cNvPr>
          <p:cNvSpPr>
            <a:spLocks noGrp="1"/>
          </p:cNvSpPr>
          <p:nvPr>
            <p:ph type="dt" sz="half" idx="10"/>
          </p:nvPr>
        </p:nvSpPr>
        <p:spPr/>
        <p:txBody>
          <a:bodyPr/>
          <a:lstStyle/>
          <a:p>
            <a:fld id="{66EC1940-8349-4464-98AC-3D3250C6F70F}" type="datetime3">
              <a:rPr lang="en-US" smtClean="0"/>
              <a:t>24 February 2022</a:t>
            </a:fld>
            <a:endParaRPr lang="en-IN" dirty="0"/>
          </a:p>
        </p:txBody>
      </p:sp>
      <p:sp>
        <p:nvSpPr>
          <p:cNvPr id="4" name="Footer Placeholder 3">
            <a:extLst>
              <a:ext uri="{FF2B5EF4-FFF2-40B4-BE49-F238E27FC236}">
                <a16:creationId xmlns:a16="http://schemas.microsoft.com/office/drawing/2014/main" id="{8E8DD404-77D8-4659-B405-E93649BF1938}"/>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3F81CC2-87B9-4E74-B0B6-7590ADE2838D}"/>
              </a:ext>
            </a:extLst>
          </p:cNvPr>
          <p:cNvSpPr>
            <a:spLocks noGrp="1"/>
          </p:cNvSpPr>
          <p:nvPr>
            <p:ph type="sldNum" sz="quarter" idx="12"/>
          </p:nvPr>
        </p:nvSpPr>
        <p:spPr/>
        <p:txBody>
          <a:bodyPr/>
          <a:lstStyle/>
          <a:p>
            <a:fld id="{AC787BF1-2FA1-4124-8805-2BBA98F4F809}" type="slidenum">
              <a:rPr lang="en-IN" smtClean="0"/>
              <a:t>21</a:t>
            </a:fld>
            <a:endParaRPr lang="en-IN"/>
          </a:p>
        </p:txBody>
      </p:sp>
    </p:spTree>
    <p:extLst>
      <p:ext uri="{BB962C8B-B14F-4D97-AF65-F5344CB8AC3E}">
        <p14:creationId xmlns:p14="http://schemas.microsoft.com/office/powerpoint/2010/main" val="333102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743825" y="2268189"/>
            <a:ext cx="3878510"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OBE FRAMEWORK</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3" name="Picture 62">
            <a:extLst>
              <a:ext uri="{FF2B5EF4-FFF2-40B4-BE49-F238E27FC236}">
                <a16:creationId xmlns:a16="http://schemas.microsoft.com/office/drawing/2014/main" id="{13AE5DB6-95AE-4107-8824-D4B54D23D68E}"/>
              </a:ext>
            </a:extLst>
          </p:cNvPr>
          <p:cNvPicPr>
            <a:picLocks noChangeAspect="1"/>
          </p:cNvPicPr>
          <p:nvPr/>
        </p:nvPicPr>
        <p:blipFill>
          <a:blip r:embed="rId2"/>
          <a:stretch>
            <a:fillRect/>
          </a:stretch>
        </p:blipFill>
        <p:spPr>
          <a:xfrm>
            <a:off x="5519955" y="619937"/>
            <a:ext cx="5441658" cy="5618125"/>
          </a:xfrm>
          <a:prstGeom prst="rect">
            <a:avLst/>
          </a:prstGeom>
        </p:spPr>
      </p:pic>
      <p:sp>
        <p:nvSpPr>
          <p:cNvPr id="3" name="Date Placeholder 2">
            <a:extLst>
              <a:ext uri="{FF2B5EF4-FFF2-40B4-BE49-F238E27FC236}">
                <a16:creationId xmlns:a16="http://schemas.microsoft.com/office/drawing/2014/main" id="{F7204CCA-010F-4551-BA95-E73DC37FD873}"/>
              </a:ext>
            </a:extLst>
          </p:cNvPr>
          <p:cNvSpPr>
            <a:spLocks noGrp="1"/>
          </p:cNvSpPr>
          <p:nvPr>
            <p:ph type="dt" sz="half" idx="10"/>
          </p:nvPr>
        </p:nvSpPr>
        <p:spPr/>
        <p:txBody>
          <a:bodyPr/>
          <a:lstStyle/>
          <a:p>
            <a:fld id="{906E2705-7A0B-456B-8C28-0188C879C40E}" type="datetime3">
              <a:rPr lang="en-US" smtClean="0"/>
              <a:t>24 February 2022</a:t>
            </a:fld>
            <a:endParaRPr lang="en-IN" dirty="0"/>
          </a:p>
        </p:txBody>
      </p:sp>
      <p:sp>
        <p:nvSpPr>
          <p:cNvPr id="4" name="Footer Placeholder 3">
            <a:extLst>
              <a:ext uri="{FF2B5EF4-FFF2-40B4-BE49-F238E27FC236}">
                <a16:creationId xmlns:a16="http://schemas.microsoft.com/office/drawing/2014/main" id="{6A7247F8-9D2A-48EA-A43C-685EE4D901F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A6E795E-6C98-46B5-8C0C-0AE17EEEE21E}"/>
              </a:ext>
            </a:extLst>
          </p:cNvPr>
          <p:cNvSpPr>
            <a:spLocks noGrp="1"/>
          </p:cNvSpPr>
          <p:nvPr>
            <p:ph type="sldNum" sz="quarter" idx="12"/>
          </p:nvPr>
        </p:nvSpPr>
        <p:spPr/>
        <p:txBody>
          <a:bodyPr/>
          <a:lstStyle/>
          <a:p>
            <a:fld id="{AC787BF1-2FA1-4124-8805-2BBA98F4F809}" type="slidenum">
              <a:rPr lang="en-IN" smtClean="0"/>
              <a:t>22</a:t>
            </a:fld>
            <a:endParaRPr lang="en-IN"/>
          </a:p>
        </p:txBody>
      </p:sp>
    </p:spTree>
    <p:extLst>
      <p:ext uri="{BB962C8B-B14F-4D97-AF65-F5344CB8AC3E}">
        <p14:creationId xmlns:p14="http://schemas.microsoft.com/office/powerpoint/2010/main" val="22985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5D2040A-A459-4D71-B43D-9C4F47B7BE94}"/>
              </a:ext>
            </a:extLst>
          </p:cNvPr>
          <p:cNvSpPr txBox="1"/>
          <p:nvPr/>
        </p:nvSpPr>
        <p:spPr>
          <a:xfrm>
            <a:off x="555771" y="1222679"/>
            <a:ext cx="10979091" cy="4708981"/>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There are several taxonomies reported in the literature, we have the </a:t>
            </a:r>
            <a:r>
              <a:rPr lang="en-US" sz="2000" b="1" i="0" dirty="0">
                <a:solidFill>
                  <a:srgbClr val="0070C0"/>
                </a:solidFill>
                <a:effectLst/>
                <a:latin typeface="Georgia Pro" panose="02040502050405020303" pitchFamily="18" charset="0"/>
              </a:rPr>
              <a:t>Bloom's taxonomy</a:t>
            </a:r>
            <a:r>
              <a:rPr lang="en-US" sz="2000" b="0" i="0" dirty="0">
                <a:solidFill>
                  <a:srgbClr val="000000"/>
                </a:solidFill>
                <a:effectLst/>
                <a:latin typeface="Georgia Pro" panose="02040502050405020303" pitchFamily="18" charset="0"/>
              </a:rPr>
              <a:t>, SOLO taxonomy, taxonomies is due to Fink, Gagne, </a:t>
            </a:r>
            <a:r>
              <a:rPr lang="en-US" sz="2000" b="0" i="0" dirty="0" err="1">
                <a:solidFill>
                  <a:srgbClr val="000000"/>
                </a:solidFill>
                <a:effectLst/>
                <a:latin typeface="Georgia Pro" panose="02040502050405020303" pitchFamily="18" charset="0"/>
              </a:rPr>
              <a:t>Marazano</a:t>
            </a:r>
            <a:r>
              <a:rPr lang="en-US" sz="2000" b="0" i="0" dirty="0">
                <a:solidFill>
                  <a:srgbClr val="000000"/>
                </a:solidFill>
                <a:effectLst/>
                <a:latin typeface="Georgia Pro" panose="02040502050405020303" pitchFamily="18" charset="0"/>
              </a:rPr>
              <a:t> and Kendall, etc.</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Benjamin</a:t>
            </a:r>
            <a:r>
              <a:rPr lang="en-US" sz="2000" b="0" i="0" dirty="0">
                <a:solidFill>
                  <a:srgbClr val="000000"/>
                </a:solidFill>
                <a:effectLst/>
                <a:latin typeface="Georgia Pro" panose="02040502050405020303" pitchFamily="18" charset="0"/>
              </a:rPr>
              <a:t> </a:t>
            </a:r>
            <a:r>
              <a:rPr lang="en-US" sz="2000" dirty="0">
                <a:solidFill>
                  <a:srgbClr val="000000"/>
                </a:solidFill>
                <a:latin typeface="Georgia Pro" panose="02040502050405020303" pitchFamily="18" charset="0"/>
              </a:rPr>
              <a:t>Bloom was working along with a group of measurement experts in the early 1950s on the development of a taxonomy of learning.</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In 1956, the group produced “taxonomy of educational objectives, the classification of educational goals Handbook cognitive domain”.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After such a similar process of discussions, involving several experts, a major revision was proposed in 2001.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was edited by Anderson, </a:t>
            </a:r>
            <a:r>
              <a:rPr lang="en-US" sz="2000" dirty="0" err="1">
                <a:solidFill>
                  <a:srgbClr val="000000"/>
                </a:solidFill>
                <a:latin typeface="Georgia Pro" panose="02040502050405020303" pitchFamily="18" charset="0"/>
              </a:rPr>
              <a:t>Krathwhol</a:t>
            </a:r>
            <a:r>
              <a:rPr lang="en-US" sz="2000" dirty="0">
                <a:solidFill>
                  <a:srgbClr val="000000"/>
                </a:solidFill>
                <a:latin typeface="Georgia Pro" panose="02040502050405020303" pitchFamily="18" charset="0"/>
              </a:rPr>
              <a:t> et.al. and the book, which has now become very popular, is titled as “A Taxonomy of Learning, Teaching and Assessing: A Revision of Bloom's Taxonomy of Educational Objectives”.</a:t>
            </a:r>
            <a:endParaRPr lang="en-IN" sz="2000" dirty="0">
              <a:solidFill>
                <a:srgbClr val="000000"/>
              </a:solidFill>
              <a:latin typeface="Georgia Pro" panose="02040502050405020303" pitchFamily="18" charset="0"/>
            </a:endParaRPr>
          </a:p>
        </p:txBody>
      </p:sp>
      <p:sp>
        <p:nvSpPr>
          <p:cNvPr id="3" name="Date Placeholder 2">
            <a:extLst>
              <a:ext uri="{FF2B5EF4-FFF2-40B4-BE49-F238E27FC236}">
                <a16:creationId xmlns:a16="http://schemas.microsoft.com/office/drawing/2014/main" id="{EA2275CE-E9BC-40DB-9E1F-7A45D9FA54CB}"/>
              </a:ext>
            </a:extLst>
          </p:cNvPr>
          <p:cNvSpPr>
            <a:spLocks noGrp="1"/>
          </p:cNvSpPr>
          <p:nvPr>
            <p:ph type="dt" sz="half" idx="10"/>
          </p:nvPr>
        </p:nvSpPr>
        <p:spPr/>
        <p:txBody>
          <a:bodyPr/>
          <a:lstStyle/>
          <a:p>
            <a:fld id="{9B6D8549-7993-491E-A763-4837EEF8A210}" type="datetime3">
              <a:rPr lang="en-US" smtClean="0"/>
              <a:t>24 February 2022</a:t>
            </a:fld>
            <a:endParaRPr lang="en-IN" dirty="0"/>
          </a:p>
        </p:txBody>
      </p:sp>
      <p:sp>
        <p:nvSpPr>
          <p:cNvPr id="4" name="Footer Placeholder 3">
            <a:extLst>
              <a:ext uri="{FF2B5EF4-FFF2-40B4-BE49-F238E27FC236}">
                <a16:creationId xmlns:a16="http://schemas.microsoft.com/office/drawing/2014/main" id="{87291CE9-50B5-4158-995D-C1164DFB51F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C1F28AE5-093C-43E3-826B-31EE8DD88E5A}"/>
              </a:ext>
            </a:extLst>
          </p:cNvPr>
          <p:cNvSpPr>
            <a:spLocks noGrp="1"/>
          </p:cNvSpPr>
          <p:nvPr>
            <p:ph type="sldNum" sz="quarter" idx="12"/>
          </p:nvPr>
        </p:nvSpPr>
        <p:spPr/>
        <p:txBody>
          <a:bodyPr/>
          <a:lstStyle/>
          <a:p>
            <a:fld id="{AC787BF1-2FA1-4124-8805-2BBA98F4F809}" type="slidenum">
              <a:rPr lang="en-IN" smtClean="0"/>
              <a:t>23</a:t>
            </a:fld>
            <a:endParaRPr lang="en-IN"/>
          </a:p>
        </p:txBody>
      </p:sp>
    </p:spTree>
    <p:extLst>
      <p:ext uri="{BB962C8B-B14F-4D97-AF65-F5344CB8AC3E}">
        <p14:creationId xmlns:p14="http://schemas.microsoft.com/office/powerpoint/2010/main" val="25014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5D2040A-A459-4D71-B43D-9C4F47B7BE94}"/>
              </a:ext>
            </a:extLst>
          </p:cNvPr>
          <p:cNvSpPr txBox="1"/>
          <p:nvPr/>
        </p:nvSpPr>
        <p:spPr>
          <a:xfrm>
            <a:off x="555771" y="1222679"/>
            <a:ext cx="10979091" cy="707886"/>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As per Bloom’s taxonomy, all learning can be broadly classified in  three major domains of learning: Cognitive domain learning,</a:t>
            </a:r>
            <a:r>
              <a:rPr lang="en-US" sz="2000" dirty="0">
                <a:latin typeface="Georgia Pro" panose="02040502050405020303" pitchFamily="18" charset="0"/>
              </a:rPr>
              <a:t> </a:t>
            </a:r>
            <a:r>
              <a:rPr lang="en-US" sz="2000" b="0" i="0" dirty="0">
                <a:solidFill>
                  <a:srgbClr val="000000"/>
                </a:solidFill>
                <a:effectLst/>
                <a:latin typeface="Georgia Pro" panose="02040502050405020303" pitchFamily="18" charset="0"/>
              </a:rPr>
              <a:t>Psychomotor domain learning, Affective domain learning</a:t>
            </a:r>
            <a:endParaRPr lang="en-IN" sz="2000" dirty="0">
              <a:solidFill>
                <a:srgbClr val="000000"/>
              </a:solidFill>
              <a:latin typeface="Georgia Pro" panose="02040502050405020303"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1" y="2084151"/>
            <a:ext cx="5540229" cy="1600438"/>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Cognitive domain learning: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deals with the person's ability to process and utilize information in a meaningful way.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Thinking &amp; Experiencing.</a:t>
            </a:r>
          </a:p>
          <a:p>
            <a:pPr algn="just"/>
            <a:r>
              <a:rPr lang="en-US" sz="1800" b="0" i="0" dirty="0">
                <a:solidFill>
                  <a:srgbClr val="000000"/>
                </a:solidFill>
                <a:effectLst/>
                <a:latin typeface="TimesNewRomanPSMT"/>
              </a:rPr>
              <a:t> </a:t>
            </a:r>
          </a:p>
        </p:txBody>
      </p:sp>
      <p:pic>
        <p:nvPicPr>
          <p:cNvPr id="10" name="Picture 9" descr="A person sitting at a desk with a computer and pen&#10;&#10;Description automatically generated with low confidence">
            <a:extLst>
              <a:ext uri="{FF2B5EF4-FFF2-40B4-BE49-F238E27FC236}">
                <a16:creationId xmlns:a16="http://schemas.microsoft.com/office/drawing/2014/main" id="{3E654AA3-D965-405A-809E-59AF3F1E88A0}"/>
              </a:ext>
            </a:extLst>
          </p:cNvPr>
          <p:cNvPicPr/>
          <p:nvPr/>
        </p:nvPicPr>
        <p:blipFill>
          <a:blip r:embed="rId2"/>
          <a:stretch>
            <a:fillRect/>
          </a:stretch>
        </p:blipFill>
        <p:spPr>
          <a:xfrm>
            <a:off x="6592040" y="2084150"/>
            <a:ext cx="2434514" cy="2202623"/>
          </a:xfrm>
          <a:prstGeom prst="rect">
            <a:avLst/>
          </a:prstGeom>
        </p:spPr>
      </p:pic>
      <p:pic>
        <p:nvPicPr>
          <p:cNvPr id="11" name="Picture 10" descr="A picture containing person, outdoor, people&#10;&#10;Description automatically generated">
            <a:extLst>
              <a:ext uri="{FF2B5EF4-FFF2-40B4-BE49-F238E27FC236}">
                <a16:creationId xmlns:a16="http://schemas.microsoft.com/office/drawing/2014/main" id="{DFC871D0-4996-4F24-8223-412222BFF463}"/>
              </a:ext>
            </a:extLst>
          </p:cNvPr>
          <p:cNvPicPr/>
          <p:nvPr/>
        </p:nvPicPr>
        <p:blipFill>
          <a:blip r:embed="rId3"/>
          <a:stretch>
            <a:fillRect/>
          </a:stretch>
        </p:blipFill>
        <p:spPr>
          <a:xfrm>
            <a:off x="9353844" y="2084150"/>
            <a:ext cx="2181018" cy="2202623"/>
          </a:xfrm>
          <a:prstGeom prst="rect">
            <a:avLst/>
          </a:prstGeom>
        </p:spPr>
      </p:pic>
      <p:sp>
        <p:nvSpPr>
          <p:cNvPr id="3" name="Date Placeholder 2">
            <a:extLst>
              <a:ext uri="{FF2B5EF4-FFF2-40B4-BE49-F238E27FC236}">
                <a16:creationId xmlns:a16="http://schemas.microsoft.com/office/drawing/2014/main" id="{7DEFB204-BD3B-4AF2-AD77-C157E90F98E3}"/>
              </a:ext>
            </a:extLst>
          </p:cNvPr>
          <p:cNvSpPr>
            <a:spLocks noGrp="1"/>
          </p:cNvSpPr>
          <p:nvPr>
            <p:ph type="dt" sz="half" idx="10"/>
          </p:nvPr>
        </p:nvSpPr>
        <p:spPr/>
        <p:txBody>
          <a:bodyPr/>
          <a:lstStyle/>
          <a:p>
            <a:fld id="{E4063AB0-8C1E-4A58-BBB8-04B38B71BD77}" type="datetime3">
              <a:rPr lang="en-US" smtClean="0"/>
              <a:t>24 February 2022</a:t>
            </a:fld>
            <a:endParaRPr lang="en-IN" dirty="0"/>
          </a:p>
        </p:txBody>
      </p:sp>
      <p:sp>
        <p:nvSpPr>
          <p:cNvPr id="4" name="Footer Placeholder 3">
            <a:extLst>
              <a:ext uri="{FF2B5EF4-FFF2-40B4-BE49-F238E27FC236}">
                <a16:creationId xmlns:a16="http://schemas.microsoft.com/office/drawing/2014/main" id="{C4BB09DE-6432-4C1E-89A1-AD2273C8E3F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E9E42531-1408-4EAC-BF07-E1E6E211BE5A}"/>
              </a:ext>
            </a:extLst>
          </p:cNvPr>
          <p:cNvSpPr>
            <a:spLocks noGrp="1"/>
          </p:cNvSpPr>
          <p:nvPr>
            <p:ph type="sldNum" sz="quarter" idx="12"/>
          </p:nvPr>
        </p:nvSpPr>
        <p:spPr/>
        <p:txBody>
          <a:bodyPr/>
          <a:lstStyle/>
          <a:p>
            <a:fld id="{AC787BF1-2FA1-4124-8805-2BBA98F4F809}" type="slidenum">
              <a:rPr lang="en-IN" smtClean="0"/>
              <a:t>24</a:t>
            </a:fld>
            <a:endParaRPr lang="en-IN"/>
          </a:p>
        </p:txBody>
      </p:sp>
    </p:spTree>
    <p:extLst>
      <p:ext uri="{BB962C8B-B14F-4D97-AF65-F5344CB8AC3E}">
        <p14:creationId xmlns:p14="http://schemas.microsoft.com/office/powerpoint/2010/main" val="339726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5123576" cy="2215991"/>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Psychomotor domain learning: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involves manipulative our physical skills.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Action, practical &amp; Physical.</a:t>
            </a:r>
          </a:p>
          <a:p>
            <a:pPr algn="just"/>
            <a:endParaRPr lang="en-IN" sz="2000" b="1" dirty="0">
              <a:solidFill>
                <a:srgbClr val="00B050"/>
              </a:solidFill>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B050"/>
                </a:solidFill>
                <a:latin typeface="Georgia Pro" panose="02040502050405020303" pitchFamily="18" charset="0"/>
                <a:ea typeface="Calibri" panose="020F0502020204030204" pitchFamily="34" charset="0"/>
                <a:cs typeface="Times New Roman" panose="02020603050405020304" pitchFamily="18" charset="0"/>
              </a:rPr>
              <a:t>Example: Giving Bicycle Kick, Sports activities etc</a:t>
            </a:r>
            <a:endParaRPr lang="en-IN" sz="2000" b="1" dirty="0">
              <a:solidFill>
                <a:srgbClr val="00B05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1800" b="0" i="0" dirty="0">
                <a:solidFill>
                  <a:srgbClr val="000000"/>
                </a:solidFill>
                <a:effectLst/>
                <a:latin typeface="TimesNewRomanPSMT"/>
              </a:rPr>
              <a:t> </a:t>
            </a:r>
          </a:p>
        </p:txBody>
      </p:sp>
      <p:pic>
        <p:nvPicPr>
          <p:cNvPr id="7" name="Picture 6" descr="A person swinging a tennis racket&#10;&#10;Description automatically generated">
            <a:extLst>
              <a:ext uri="{FF2B5EF4-FFF2-40B4-BE49-F238E27FC236}">
                <a16:creationId xmlns:a16="http://schemas.microsoft.com/office/drawing/2014/main" id="{9526EEC1-73A2-451F-9687-713FECF9A059}"/>
              </a:ext>
            </a:extLst>
          </p:cNvPr>
          <p:cNvPicPr/>
          <p:nvPr/>
        </p:nvPicPr>
        <p:blipFill>
          <a:blip r:embed="rId2"/>
          <a:stretch>
            <a:fillRect/>
          </a:stretch>
        </p:blipFill>
        <p:spPr>
          <a:xfrm>
            <a:off x="6183831" y="1178140"/>
            <a:ext cx="2605605" cy="2686329"/>
          </a:xfrm>
          <a:prstGeom prst="rect">
            <a:avLst/>
          </a:prstGeom>
        </p:spPr>
      </p:pic>
      <p:pic>
        <p:nvPicPr>
          <p:cNvPr id="12" name="Picture 11" descr="A football player jumping in the air&#10;&#10;Description automatically generated with low confidence">
            <a:extLst>
              <a:ext uri="{FF2B5EF4-FFF2-40B4-BE49-F238E27FC236}">
                <a16:creationId xmlns:a16="http://schemas.microsoft.com/office/drawing/2014/main" id="{084C22C7-7124-4B6C-84BE-772B15A24CA5}"/>
              </a:ext>
            </a:extLst>
          </p:cNvPr>
          <p:cNvPicPr/>
          <p:nvPr/>
        </p:nvPicPr>
        <p:blipFill>
          <a:blip r:embed="rId3"/>
          <a:stretch>
            <a:fillRect/>
          </a:stretch>
        </p:blipFill>
        <p:spPr>
          <a:xfrm>
            <a:off x="8950934" y="1178140"/>
            <a:ext cx="2583928" cy="2686329"/>
          </a:xfrm>
          <a:prstGeom prst="rect">
            <a:avLst/>
          </a:prstGeom>
        </p:spPr>
      </p:pic>
      <p:sp>
        <p:nvSpPr>
          <p:cNvPr id="3" name="Date Placeholder 2">
            <a:extLst>
              <a:ext uri="{FF2B5EF4-FFF2-40B4-BE49-F238E27FC236}">
                <a16:creationId xmlns:a16="http://schemas.microsoft.com/office/drawing/2014/main" id="{DA99F402-72DD-48EE-9D3B-82974EE7A109}"/>
              </a:ext>
            </a:extLst>
          </p:cNvPr>
          <p:cNvSpPr>
            <a:spLocks noGrp="1"/>
          </p:cNvSpPr>
          <p:nvPr>
            <p:ph type="dt" sz="half" idx="10"/>
          </p:nvPr>
        </p:nvSpPr>
        <p:spPr/>
        <p:txBody>
          <a:bodyPr/>
          <a:lstStyle/>
          <a:p>
            <a:fld id="{BD9B3BB1-6DEA-411B-870A-78D5F3BBD664}" type="datetime3">
              <a:rPr lang="en-US" smtClean="0"/>
              <a:t>24 February 2022</a:t>
            </a:fld>
            <a:endParaRPr lang="en-IN" dirty="0"/>
          </a:p>
        </p:txBody>
      </p:sp>
      <p:sp>
        <p:nvSpPr>
          <p:cNvPr id="4" name="Footer Placeholder 3">
            <a:extLst>
              <a:ext uri="{FF2B5EF4-FFF2-40B4-BE49-F238E27FC236}">
                <a16:creationId xmlns:a16="http://schemas.microsoft.com/office/drawing/2014/main" id="{04186EFC-D4E4-444D-81A4-8A81A649846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54FDDF5-CA20-4F48-9530-2FD99FE3039A}"/>
              </a:ext>
            </a:extLst>
          </p:cNvPr>
          <p:cNvSpPr>
            <a:spLocks noGrp="1"/>
          </p:cNvSpPr>
          <p:nvPr>
            <p:ph type="sldNum" sz="quarter" idx="12"/>
          </p:nvPr>
        </p:nvSpPr>
        <p:spPr/>
        <p:txBody>
          <a:bodyPr/>
          <a:lstStyle/>
          <a:p>
            <a:fld id="{AC787BF1-2FA1-4124-8805-2BBA98F4F809}" type="slidenum">
              <a:rPr lang="en-IN" smtClean="0"/>
              <a:t>25</a:t>
            </a:fld>
            <a:endParaRPr lang="en-IN"/>
          </a:p>
        </p:txBody>
      </p:sp>
    </p:spTree>
    <p:extLst>
      <p:ext uri="{BB962C8B-B14F-4D97-AF65-F5344CB8AC3E}">
        <p14:creationId xmlns:p14="http://schemas.microsoft.com/office/powerpoint/2010/main" val="4038121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5123576" cy="1631216"/>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Affective domain learning: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relates to attitudes and feelings that result from or influence the learning process.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Feelings/Attitudes.</a:t>
            </a:r>
            <a:r>
              <a:rPr lang="en-US" sz="2000" b="0" i="0" dirty="0">
                <a:solidFill>
                  <a:srgbClr val="000000"/>
                </a:solidFill>
                <a:effectLst/>
                <a:latin typeface="Georgia Pro" panose="02040502050405020303" pitchFamily="18" charset="0"/>
              </a:rPr>
              <a:t> </a:t>
            </a:r>
          </a:p>
        </p:txBody>
      </p:sp>
      <p:pic>
        <p:nvPicPr>
          <p:cNvPr id="6" name="Picture 5" descr="A picture containing person, outdoor, academic costume, posing&#10;&#10;Description automatically generated">
            <a:extLst>
              <a:ext uri="{FF2B5EF4-FFF2-40B4-BE49-F238E27FC236}">
                <a16:creationId xmlns:a16="http://schemas.microsoft.com/office/drawing/2014/main" id="{D83FCFFF-BE32-4B06-BF30-0D154118B67E}"/>
              </a:ext>
            </a:extLst>
          </p:cNvPr>
          <p:cNvPicPr/>
          <p:nvPr/>
        </p:nvPicPr>
        <p:blipFill>
          <a:blip r:embed="rId2"/>
          <a:stretch>
            <a:fillRect/>
          </a:stretch>
        </p:blipFill>
        <p:spPr>
          <a:xfrm>
            <a:off x="5913213" y="1220128"/>
            <a:ext cx="2670949" cy="2652076"/>
          </a:xfrm>
          <a:prstGeom prst="rect">
            <a:avLst/>
          </a:prstGeom>
        </p:spPr>
      </p:pic>
      <p:pic>
        <p:nvPicPr>
          <p:cNvPr id="7" name="Picture 6" descr="A group of people standing around a table with food on it&#10;&#10;Description automatically generated with medium confidence">
            <a:extLst>
              <a:ext uri="{FF2B5EF4-FFF2-40B4-BE49-F238E27FC236}">
                <a16:creationId xmlns:a16="http://schemas.microsoft.com/office/drawing/2014/main" id="{445F52E3-D724-4662-B70D-EF2A52A871A7}"/>
              </a:ext>
            </a:extLst>
          </p:cNvPr>
          <p:cNvPicPr/>
          <p:nvPr/>
        </p:nvPicPr>
        <p:blipFill>
          <a:blip r:embed="rId3"/>
          <a:stretch>
            <a:fillRect/>
          </a:stretch>
        </p:blipFill>
        <p:spPr>
          <a:xfrm>
            <a:off x="8818027" y="1220128"/>
            <a:ext cx="2670948" cy="2652076"/>
          </a:xfrm>
          <a:prstGeom prst="rect">
            <a:avLst/>
          </a:prstGeom>
        </p:spPr>
      </p:pic>
      <p:sp>
        <p:nvSpPr>
          <p:cNvPr id="3" name="Date Placeholder 2">
            <a:extLst>
              <a:ext uri="{FF2B5EF4-FFF2-40B4-BE49-F238E27FC236}">
                <a16:creationId xmlns:a16="http://schemas.microsoft.com/office/drawing/2014/main" id="{13296FE5-DE47-4734-9ECB-90ABD25D9399}"/>
              </a:ext>
            </a:extLst>
          </p:cNvPr>
          <p:cNvSpPr>
            <a:spLocks noGrp="1"/>
          </p:cNvSpPr>
          <p:nvPr>
            <p:ph type="dt" sz="half" idx="10"/>
          </p:nvPr>
        </p:nvSpPr>
        <p:spPr/>
        <p:txBody>
          <a:bodyPr/>
          <a:lstStyle/>
          <a:p>
            <a:fld id="{6E31AD7A-B1DD-4533-9AB0-BDFB8A510E76}" type="datetime3">
              <a:rPr lang="en-US" smtClean="0"/>
              <a:t>24 February 2022</a:t>
            </a:fld>
            <a:endParaRPr lang="en-IN" dirty="0"/>
          </a:p>
        </p:txBody>
      </p:sp>
      <p:sp>
        <p:nvSpPr>
          <p:cNvPr id="4" name="Footer Placeholder 3">
            <a:extLst>
              <a:ext uri="{FF2B5EF4-FFF2-40B4-BE49-F238E27FC236}">
                <a16:creationId xmlns:a16="http://schemas.microsoft.com/office/drawing/2014/main" id="{A16FEDD1-29F7-4580-8223-66784777B9F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A6A816D-1700-45B9-BB5A-7C024756EBFF}"/>
              </a:ext>
            </a:extLst>
          </p:cNvPr>
          <p:cNvSpPr>
            <a:spLocks noGrp="1"/>
          </p:cNvSpPr>
          <p:nvPr>
            <p:ph type="sldNum" sz="quarter" idx="12"/>
          </p:nvPr>
        </p:nvSpPr>
        <p:spPr/>
        <p:txBody>
          <a:bodyPr/>
          <a:lstStyle/>
          <a:p>
            <a:fld id="{AC787BF1-2FA1-4124-8805-2BBA98F4F809}" type="slidenum">
              <a:rPr lang="en-IN" smtClean="0"/>
              <a:t>26</a:t>
            </a:fld>
            <a:endParaRPr lang="en-IN"/>
          </a:p>
        </p:txBody>
      </p:sp>
    </p:spTree>
    <p:extLst>
      <p:ext uri="{BB962C8B-B14F-4D97-AF65-F5344CB8AC3E}">
        <p14:creationId xmlns:p14="http://schemas.microsoft.com/office/powerpoint/2010/main" val="306295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2420693" cy="400110"/>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Integrated Domain:</a:t>
            </a:r>
            <a:endParaRPr lang="en-US" sz="1800" b="0" i="0" dirty="0">
              <a:solidFill>
                <a:srgbClr val="000000"/>
              </a:solidFill>
              <a:effectLst/>
              <a:latin typeface="TimesNewRomanPSMT"/>
            </a:endParaRPr>
          </a:p>
        </p:txBody>
      </p:sp>
      <p:pic>
        <p:nvPicPr>
          <p:cNvPr id="8" name="Picture 7" descr="A person holding a guitar&#10;&#10;Description automatically generated with low confidence">
            <a:extLst>
              <a:ext uri="{FF2B5EF4-FFF2-40B4-BE49-F238E27FC236}">
                <a16:creationId xmlns:a16="http://schemas.microsoft.com/office/drawing/2014/main" id="{1C7F778D-89DC-4A25-9D2D-83903CDBBECC}"/>
              </a:ext>
            </a:extLst>
          </p:cNvPr>
          <p:cNvPicPr/>
          <p:nvPr/>
        </p:nvPicPr>
        <p:blipFill>
          <a:blip r:embed="rId2"/>
          <a:stretch>
            <a:fillRect/>
          </a:stretch>
        </p:blipFill>
        <p:spPr>
          <a:xfrm>
            <a:off x="662854" y="1895186"/>
            <a:ext cx="2420693" cy="2632992"/>
          </a:xfrm>
          <a:prstGeom prst="rect">
            <a:avLst/>
          </a:prstGeom>
        </p:spPr>
      </p:pic>
      <p:pic>
        <p:nvPicPr>
          <p:cNvPr id="10" name="Picture 9" descr="A picture containing person, sport, dancer&#10;&#10;Description automatically generated">
            <a:extLst>
              <a:ext uri="{FF2B5EF4-FFF2-40B4-BE49-F238E27FC236}">
                <a16:creationId xmlns:a16="http://schemas.microsoft.com/office/drawing/2014/main" id="{55D4112A-2486-4854-8B2D-48B0F3825F32}"/>
              </a:ext>
            </a:extLst>
          </p:cNvPr>
          <p:cNvPicPr/>
          <p:nvPr/>
        </p:nvPicPr>
        <p:blipFill>
          <a:blip r:embed="rId3"/>
          <a:stretch>
            <a:fillRect/>
          </a:stretch>
        </p:blipFill>
        <p:spPr>
          <a:xfrm>
            <a:off x="3236797" y="1895185"/>
            <a:ext cx="2859203" cy="2632993"/>
          </a:xfrm>
          <a:prstGeom prst="rect">
            <a:avLst/>
          </a:prstGeom>
        </p:spPr>
      </p:pic>
      <p:sp>
        <p:nvSpPr>
          <p:cNvPr id="7" name="TextBox 6">
            <a:extLst>
              <a:ext uri="{FF2B5EF4-FFF2-40B4-BE49-F238E27FC236}">
                <a16:creationId xmlns:a16="http://schemas.microsoft.com/office/drawing/2014/main" id="{CB7BFEE0-A916-446D-B6A2-303E0320F804}"/>
              </a:ext>
            </a:extLst>
          </p:cNvPr>
          <p:cNvSpPr txBox="1"/>
          <p:nvPr/>
        </p:nvSpPr>
        <p:spPr>
          <a:xfrm>
            <a:off x="6719582" y="1178140"/>
            <a:ext cx="3766657" cy="398699"/>
          </a:xfrm>
          <a:prstGeom prst="rect">
            <a:avLst/>
          </a:prstGeom>
          <a:noFill/>
        </p:spPr>
        <p:txBody>
          <a:bodyPr wrap="square">
            <a:spAutoFit/>
          </a:bodyPr>
          <a:lstStyle/>
          <a:p>
            <a:pPr algn="just">
              <a:lnSpc>
                <a:spcPct val="107000"/>
              </a:lnSpc>
              <a:spcAft>
                <a:spcPts val="800"/>
              </a:spcAft>
            </a:pPr>
            <a:r>
              <a:rPr lang="en-IN" sz="2000" dirty="0">
                <a:solidFill>
                  <a:srgbClr val="000000"/>
                </a:solidFill>
                <a:latin typeface="Georgia Pro" panose="02040502050405020303" pitchFamily="18" charset="0"/>
              </a:rPr>
              <a:t>Changing Domain:</a:t>
            </a:r>
          </a:p>
        </p:txBody>
      </p:sp>
      <p:pic>
        <p:nvPicPr>
          <p:cNvPr id="11" name="Picture 10" descr="Graphical user interface&#10;&#10;Description automatically generated with low confidence">
            <a:extLst>
              <a:ext uri="{FF2B5EF4-FFF2-40B4-BE49-F238E27FC236}">
                <a16:creationId xmlns:a16="http://schemas.microsoft.com/office/drawing/2014/main" id="{0CF07EED-0980-4B91-9503-0A2C498E0FA0}"/>
              </a:ext>
            </a:extLst>
          </p:cNvPr>
          <p:cNvPicPr/>
          <p:nvPr/>
        </p:nvPicPr>
        <p:blipFill>
          <a:blip r:embed="rId4"/>
          <a:stretch>
            <a:fillRect/>
          </a:stretch>
        </p:blipFill>
        <p:spPr>
          <a:xfrm>
            <a:off x="6575839" y="1736718"/>
            <a:ext cx="4740910" cy="2791460"/>
          </a:xfrm>
          <a:prstGeom prst="rect">
            <a:avLst/>
          </a:prstGeom>
        </p:spPr>
      </p:pic>
      <p:sp>
        <p:nvSpPr>
          <p:cNvPr id="3" name="Date Placeholder 2">
            <a:extLst>
              <a:ext uri="{FF2B5EF4-FFF2-40B4-BE49-F238E27FC236}">
                <a16:creationId xmlns:a16="http://schemas.microsoft.com/office/drawing/2014/main" id="{10213F8E-2AF4-4B04-AA53-A9887ABFBFCC}"/>
              </a:ext>
            </a:extLst>
          </p:cNvPr>
          <p:cNvSpPr>
            <a:spLocks noGrp="1"/>
          </p:cNvSpPr>
          <p:nvPr>
            <p:ph type="dt" sz="half" idx="10"/>
          </p:nvPr>
        </p:nvSpPr>
        <p:spPr/>
        <p:txBody>
          <a:bodyPr/>
          <a:lstStyle/>
          <a:p>
            <a:fld id="{BB6E7362-79F5-4118-80AD-20586FCA9C78}" type="datetime3">
              <a:rPr lang="en-US" smtClean="0"/>
              <a:t>24 February 2022</a:t>
            </a:fld>
            <a:endParaRPr lang="en-IN" dirty="0"/>
          </a:p>
        </p:txBody>
      </p:sp>
      <p:sp>
        <p:nvSpPr>
          <p:cNvPr id="4" name="Footer Placeholder 3">
            <a:extLst>
              <a:ext uri="{FF2B5EF4-FFF2-40B4-BE49-F238E27FC236}">
                <a16:creationId xmlns:a16="http://schemas.microsoft.com/office/drawing/2014/main" id="{7B29503A-19DC-49B8-9DE7-77E330B4045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33E8D804-BE4B-4326-8FFD-435FCC53E69D}"/>
              </a:ext>
            </a:extLst>
          </p:cNvPr>
          <p:cNvSpPr>
            <a:spLocks noGrp="1"/>
          </p:cNvSpPr>
          <p:nvPr>
            <p:ph type="sldNum" sz="quarter" idx="12"/>
          </p:nvPr>
        </p:nvSpPr>
        <p:spPr/>
        <p:txBody>
          <a:bodyPr/>
          <a:lstStyle/>
          <a:p>
            <a:fld id="{AC787BF1-2FA1-4124-8805-2BBA98F4F809}" type="slidenum">
              <a:rPr lang="en-IN" smtClean="0"/>
              <a:t>27</a:t>
            </a:fld>
            <a:endParaRPr lang="en-IN"/>
          </a:p>
        </p:txBody>
      </p:sp>
    </p:spTree>
    <p:extLst>
      <p:ext uri="{BB962C8B-B14F-4D97-AF65-F5344CB8AC3E}">
        <p14:creationId xmlns:p14="http://schemas.microsoft.com/office/powerpoint/2010/main" val="3517828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681606" y="1471233"/>
            <a:ext cx="6362350" cy="4636782"/>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original taxonomy had six categories in the cognitive domain: Knowledge, Comprehension, Application, Analysis, Synthesis, Evaluation.</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categories were ordered from simple to complex, and from concrete to abstract. </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was considered as simplest of all, more complex was comprehension, and still more complex was application and so on. </a:t>
            </a:r>
          </a:p>
          <a:p>
            <a:pPr algn="just">
              <a:lnSpc>
                <a:spcPct val="107000"/>
              </a:lnSpc>
              <a:spcAft>
                <a:spcPts val="800"/>
              </a:spcAft>
            </a:pPr>
            <a:endParaRPr lang="en-IN" sz="2000" dirty="0">
              <a:solidFill>
                <a:srgbClr val="000000"/>
              </a:solidFill>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highest complexity was at the level of evaluation.</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482980" y="1338263"/>
            <a:ext cx="4027414" cy="3835216"/>
          </a:xfrm>
          <a:prstGeom prst="rect">
            <a:avLst/>
          </a:prstGeom>
        </p:spPr>
      </p:pic>
      <p:sp>
        <p:nvSpPr>
          <p:cNvPr id="3" name="Date Placeholder 2">
            <a:extLst>
              <a:ext uri="{FF2B5EF4-FFF2-40B4-BE49-F238E27FC236}">
                <a16:creationId xmlns:a16="http://schemas.microsoft.com/office/drawing/2014/main" id="{CE871D21-F1ED-4317-BC4B-00C57A139E26}"/>
              </a:ext>
            </a:extLst>
          </p:cNvPr>
          <p:cNvSpPr>
            <a:spLocks noGrp="1"/>
          </p:cNvSpPr>
          <p:nvPr>
            <p:ph type="dt" sz="half" idx="10"/>
          </p:nvPr>
        </p:nvSpPr>
        <p:spPr/>
        <p:txBody>
          <a:bodyPr/>
          <a:lstStyle/>
          <a:p>
            <a:fld id="{2E9E9C45-DFFF-49CF-AC52-F1DD966B87FD}" type="datetime3">
              <a:rPr lang="en-US" smtClean="0"/>
              <a:t>24 February 2022</a:t>
            </a:fld>
            <a:endParaRPr lang="en-IN" dirty="0"/>
          </a:p>
        </p:txBody>
      </p:sp>
      <p:sp>
        <p:nvSpPr>
          <p:cNvPr id="4" name="Footer Placeholder 3">
            <a:extLst>
              <a:ext uri="{FF2B5EF4-FFF2-40B4-BE49-F238E27FC236}">
                <a16:creationId xmlns:a16="http://schemas.microsoft.com/office/drawing/2014/main" id="{79451C9B-D91F-40D5-9277-9851EE4CD758}"/>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24A1779-2AEA-4D28-8CAC-7DDD27DB4778}"/>
              </a:ext>
            </a:extLst>
          </p:cNvPr>
          <p:cNvSpPr>
            <a:spLocks noGrp="1"/>
          </p:cNvSpPr>
          <p:nvPr>
            <p:ph type="sldNum" sz="quarter" idx="12"/>
          </p:nvPr>
        </p:nvSpPr>
        <p:spPr/>
        <p:txBody>
          <a:bodyPr/>
          <a:lstStyle/>
          <a:p>
            <a:fld id="{AC787BF1-2FA1-4124-8805-2BBA98F4F809}" type="slidenum">
              <a:rPr lang="en-IN" smtClean="0"/>
              <a:t>28</a:t>
            </a:fld>
            <a:endParaRPr lang="en-IN"/>
          </a:p>
        </p:txBody>
      </p:sp>
    </p:spTree>
    <p:extLst>
      <p:ext uri="{BB962C8B-B14F-4D97-AF65-F5344CB8AC3E}">
        <p14:creationId xmlns:p14="http://schemas.microsoft.com/office/powerpoint/2010/main" val="168567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510468" cy="3238451"/>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All these categories except application had several sub-categories.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knowledge category had the maximum number of sub-categories: knowledge of terminology, specific facts, conventions, trends and sequences, classifications and categories, criteria, methodology, universals and abstractions in a field principles and generalizations, theories and structures.</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119369" y="1338262"/>
            <a:ext cx="4391025" cy="4181475"/>
          </a:xfrm>
          <a:prstGeom prst="rect">
            <a:avLst/>
          </a:prstGeom>
        </p:spPr>
      </p:pic>
      <p:sp>
        <p:nvSpPr>
          <p:cNvPr id="3" name="Date Placeholder 2">
            <a:extLst>
              <a:ext uri="{FF2B5EF4-FFF2-40B4-BE49-F238E27FC236}">
                <a16:creationId xmlns:a16="http://schemas.microsoft.com/office/drawing/2014/main" id="{C14310DA-BD33-4EEA-A0B0-6B5A2C3BF6F9}"/>
              </a:ext>
            </a:extLst>
          </p:cNvPr>
          <p:cNvSpPr>
            <a:spLocks noGrp="1"/>
          </p:cNvSpPr>
          <p:nvPr>
            <p:ph type="dt" sz="half" idx="10"/>
          </p:nvPr>
        </p:nvSpPr>
        <p:spPr/>
        <p:txBody>
          <a:bodyPr/>
          <a:lstStyle/>
          <a:p>
            <a:fld id="{780AFDF4-3DF8-4AFE-9CC2-B8156558E609}" type="datetime3">
              <a:rPr lang="en-US" smtClean="0"/>
              <a:t>24 February 2022</a:t>
            </a:fld>
            <a:endParaRPr lang="en-IN" dirty="0"/>
          </a:p>
        </p:txBody>
      </p:sp>
      <p:sp>
        <p:nvSpPr>
          <p:cNvPr id="4" name="Footer Placeholder 3">
            <a:extLst>
              <a:ext uri="{FF2B5EF4-FFF2-40B4-BE49-F238E27FC236}">
                <a16:creationId xmlns:a16="http://schemas.microsoft.com/office/drawing/2014/main" id="{81280D2E-B2B5-42CA-96AD-53A742F9BE7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18E55E3F-EC60-47AA-B335-71276AEAF0B9}"/>
              </a:ext>
            </a:extLst>
          </p:cNvPr>
          <p:cNvSpPr>
            <a:spLocks noGrp="1"/>
          </p:cNvSpPr>
          <p:nvPr>
            <p:ph type="sldNum" sz="quarter" idx="12"/>
          </p:nvPr>
        </p:nvSpPr>
        <p:spPr/>
        <p:txBody>
          <a:bodyPr/>
          <a:lstStyle/>
          <a:p>
            <a:fld id="{AC787BF1-2FA1-4124-8805-2BBA98F4F809}" type="slidenum">
              <a:rPr lang="en-IN" smtClean="0"/>
              <a:t>29</a:t>
            </a:fld>
            <a:endParaRPr lang="en-IN"/>
          </a:p>
        </p:txBody>
      </p:sp>
    </p:spTree>
    <p:extLst>
      <p:ext uri="{BB962C8B-B14F-4D97-AF65-F5344CB8AC3E}">
        <p14:creationId xmlns:p14="http://schemas.microsoft.com/office/powerpoint/2010/main" val="40730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l"/>
            <a:r>
              <a:rPr lang="en-US" sz="2800" b="1" dirty="0">
                <a:effectLst/>
                <a:latin typeface="Georgia Pro" panose="02040502050405020303" pitchFamily="18" charset="0"/>
                <a:ea typeface="Calibri" panose="020F0502020204030204" pitchFamily="34" charset="0"/>
                <a:cs typeface="Times New Roman" panose="02020603050405020304" pitchFamily="18" charset="0"/>
              </a:rPr>
              <a:t>WHY OBE?</a:t>
            </a:r>
            <a:endParaRPr lang="en-IN" sz="2800" dirty="0">
              <a:latin typeface="Georgia Pro" panose="02040502050405020303"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118897"/>
            <a:ext cx="10912679" cy="5122512"/>
          </a:xfrm>
        </p:spPr>
        <p:txBody>
          <a:bodyPr>
            <a:normAutofit fontScale="92500"/>
          </a:bodyPr>
          <a:lstStyle/>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1.International recognition and global employment opportunities.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2. More employable and innovative graduates with professional and soft skills, social</a:t>
            </a:r>
            <a:br>
              <a:rPr lang="en-US" dirty="0">
                <a:effectLst/>
                <a:latin typeface="Georgia Pro" panose="02040502050405020303" pitchFamily="18" charset="0"/>
                <a:ea typeface="Calibri" panose="020F0502020204030204" pitchFamily="34" charset="0"/>
                <a:cs typeface="Times New Roman" panose="02020603050405020304" pitchFamily="18" charset="0"/>
              </a:rPr>
            </a:br>
            <a:r>
              <a:rPr lang="en-US" dirty="0">
                <a:effectLst/>
                <a:latin typeface="Georgia Pro" panose="02040502050405020303" pitchFamily="18" charset="0"/>
                <a:ea typeface="Calibri" panose="020F0502020204030204" pitchFamily="34" charset="0"/>
                <a:cs typeface="Times New Roman" panose="02020603050405020304" pitchFamily="18" charset="0"/>
              </a:rPr>
              <a:t>responsibility and ethics.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3. Better visibility and reputation of the technical institution among stakeholders.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4. Improving the commitment and involvement of all the stakeholders.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5. Enabling graduates to excel in their profession and accomplish greater heights in their careers.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6. Preparing graduates for the leadership positions and challenging them and making them aware of the opportunities in the technology development.</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F8AC6BEA-258C-404C-B4B0-93B098AB738F}"/>
              </a:ext>
            </a:extLst>
          </p:cNvPr>
          <p:cNvSpPr>
            <a:spLocks noGrp="1"/>
          </p:cNvSpPr>
          <p:nvPr>
            <p:ph type="dt" sz="half" idx="10"/>
          </p:nvPr>
        </p:nvSpPr>
        <p:spPr/>
        <p:txBody>
          <a:bodyPr/>
          <a:lstStyle/>
          <a:p>
            <a:fld id="{3C8200EA-24E9-41FF-995A-AF000FE0EA0E}" type="datetime3">
              <a:rPr lang="en-US" smtClean="0"/>
              <a:t>24 February 2022</a:t>
            </a:fld>
            <a:endParaRPr lang="en-IN" dirty="0"/>
          </a:p>
        </p:txBody>
      </p:sp>
      <p:sp>
        <p:nvSpPr>
          <p:cNvPr id="5" name="Footer Placeholder 4">
            <a:extLst>
              <a:ext uri="{FF2B5EF4-FFF2-40B4-BE49-F238E27FC236}">
                <a16:creationId xmlns:a16="http://schemas.microsoft.com/office/drawing/2014/main" id="{08DDCD6D-D168-44B0-9F44-B0AF2A4CFB7B}"/>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1067875D-FA86-423E-81E4-AC214EEC0119}"/>
              </a:ext>
            </a:extLst>
          </p:cNvPr>
          <p:cNvSpPr>
            <a:spLocks noGrp="1"/>
          </p:cNvSpPr>
          <p:nvPr>
            <p:ph type="sldNum" sz="quarter" idx="12"/>
          </p:nvPr>
        </p:nvSpPr>
        <p:spPr/>
        <p:txBody>
          <a:bodyPr/>
          <a:lstStyle/>
          <a:p>
            <a:fld id="{AC787BF1-2FA1-4124-8805-2BBA98F4F809}" type="slidenum">
              <a:rPr lang="en-IN" smtClean="0"/>
              <a:t>3</a:t>
            </a:fld>
            <a:endParaRPr lang="en-IN"/>
          </a:p>
        </p:txBody>
      </p:sp>
    </p:spTree>
    <p:extLst>
      <p:ext uri="{BB962C8B-B14F-4D97-AF65-F5344CB8AC3E}">
        <p14:creationId xmlns:p14="http://schemas.microsoft.com/office/powerpoint/2010/main" val="319705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510468" cy="4760919"/>
          </a:xfrm>
          <a:prstGeom prst="rect">
            <a:avLst/>
          </a:prstGeom>
          <a:noFill/>
        </p:spPr>
        <p:txBody>
          <a:bodyPr wrap="square">
            <a:spAutoFit/>
          </a:bodyPr>
          <a:lstStyle/>
          <a:p>
            <a:pPr algn="just">
              <a:lnSpc>
                <a:spcPct val="107000"/>
              </a:lnSpc>
              <a:spcAft>
                <a:spcPts val="800"/>
              </a:spcAft>
            </a:pPr>
            <a:r>
              <a:rPr lang="en-IN" sz="2000" b="1" dirty="0">
                <a:effectLst/>
                <a:latin typeface="Georgia Pro" panose="02040502050405020303" pitchFamily="18" charset="0"/>
                <a:ea typeface="Times New Roman" panose="02020603050405020304" pitchFamily="18" charset="0"/>
              </a:rPr>
              <a:t>Knowledge:</a:t>
            </a:r>
            <a:r>
              <a:rPr lang="en-IN" sz="2000" dirty="0">
                <a:effectLst/>
                <a:latin typeface="Georgia Pro" panose="02040502050405020303" pitchFamily="18" charset="0"/>
                <a:ea typeface="Times New Roman" panose="02020603050405020304" pitchFamily="18" charset="0"/>
              </a:rPr>
              <a:t> Requirements or instructions that trigger typical knowledge-seeking or identifiable activities. </a:t>
            </a:r>
          </a:p>
          <a:p>
            <a:pPr algn="just">
              <a:lnSpc>
                <a:spcPct val="107000"/>
              </a:lnSpc>
              <a:spcAft>
                <a:spcPts val="800"/>
              </a:spcAft>
            </a:pPr>
            <a:endParaRPr lang="en-IN" sz="2000" b="1" dirty="0">
              <a:solidFill>
                <a:srgbClr val="000000"/>
              </a:solidFill>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latin typeface="Georgia Pro" panose="02040502050405020303" pitchFamily="18" charset="0"/>
                <a:ea typeface="Calibri" panose="020F0502020204030204" pitchFamily="34" charset="0"/>
                <a:cs typeface="Times New Roman" panose="02020603050405020304" pitchFamily="18" charset="0"/>
              </a:rPr>
              <a:t>Comprehension:</a:t>
            </a:r>
            <a:r>
              <a:rPr lang="en-IN" sz="2000" dirty="0">
                <a:solidFill>
                  <a:srgbClr val="000000"/>
                </a:solidFill>
                <a:latin typeface="Georgia Pro" panose="02040502050405020303" pitchFamily="18" charset="0"/>
                <a:ea typeface="Calibri" panose="020F0502020204030204" pitchFamily="34" charset="0"/>
                <a:cs typeface="Times New Roman" panose="02020603050405020304" pitchFamily="18" charset="0"/>
              </a:rPr>
              <a:t> This</a:t>
            </a:r>
            <a:r>
              <a:rPr lang="en-IN" sz="2000" dirty="0">
                <a:latin typeface="Georgia Pro" panose="02040502050405020303" pitchFamily="18" charset="0"/>
              </a:rPr>
              <a:t> level refers to the student’s ability to understand what is being said, to be able to present in his or her way the content and to understand the conclusions that follow directly from content, claims or results. </a:t>
            </a:r>
          </a:p>
          <a:p>
            <a:pPr algn="just">
              <a:lnSpc>
                <a:spcPct val="107000"/>
              </a:lnSpc>
              <a:spcAft>
                <a:spcPts val="800"/>
              </a:spcAft>
            </a:pPr>
            <a:endParaRPr lang="en-IN" sz="2000" b="1" dirty="0">
              <a:solidFill>
                <a:srgbClr val="000000"/>
              </a:solidFill>
              <a:latin typeface="Georgia Pro" panose="02040502050405020303" pitchFamily="18" charset="0"/>
              <a:cs typeface="Times New Roman" panose="02020603050405020304" pitchFamily="18" charset="0"/>
            </a:endParaRPr>
          </a:p>
          <a:p>
            <a:pPr algn="just">
              <a:lnSpc>
                <a:spcPct val="107000"/>
              </a:lnSpc>
              <a:spcAft>
                <a:spcPts val="800"/>
              </a:spcAft>
            </a:pPr>
            <a:r>
              <a:rPr lang="en-IN" sz="2000" b="1" dirty="0">
                <a:solidFill>
                  <a:srgbClr val="000000"/>
                </a:solidFill>
                <a:latin typeface="Georgia Pro" panose="02040502050405020303" pitchFamily="18" charset="0"/>
                <a:cs typeface="Times New Roman" panose="02020603050405020304" pitchFamily="18" charset="0"/>
              </a:rPr>
              <a:t>Application:</a:t>
            </a:r>
            <a:r>
              <a:rPr lang="en-IN" sz="2000" dirty="0">
                <a:solidFill>
                  <a:srgbClr val="000000"/>
                </a:solidFill>
                <a:latin typeface="Georgia Pro" panose="02040502050405020303" pitchFamily="18" charset="0"/>
                <a:cs typeface="Times New Roman" panose="02020603050405020304" pitchFamily="18" charset="0"/>
              </a:rPr>
              <a:t> This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is about the ability to use some abstractions in specific situations, that is, to solve problems using learned concepts, ideas, rules, or procedures.</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119369" y="1338262"/>
            <a:ext cx="4391025" cy="4181475"/>
          </a:xfrm>
          <a:prstGeom prst="rect">
            <a:avLst/>
          </a:prstGeom>
        </p:spPr>
      </p:pic>
      <p:sp>
        <p:nvSpPr>
          <p:cNvPr id="3" name="Date Placeholder 2">
            <a:extLst>
              <a:ext uri="{FF2B5EF4-FFF2-40B4-BE49-F238E27FC236}">
                <a16:creationId xmlns:a16="http://schemas.microsoft.com/office/drawing/2014/main" id="{FC77BD8A-1D83-42F1-A215-680740D4198A}"/>
              </a:ext>
            </a:extLst>
          </p:cNvPr>
          <p:cNvSpPr>
            <a:spLocks noGrp="1"/>
          </p:cNvSpPr>
          <p:nvPr>
            <p:ph type="dt" sz="half" idx="10"/>
          </p:nvPr>
        </p:nvSpPr>
        <p:spPr/>
        <p:txBody>
          <a:bodyPr/>
          <a:lstStyle/>
          <a:p>
            <a:fld id="{99C4E525-0A2F-4AF9-96DE-C81EBEBD6AB4}" type="datetime3">
              <a:rPr lang="en-US" smtClean="0"/>
              <a:t>24 February 2022</a:t>
            </a:fld>
            <a:endParaRPr lang="en-IN" dirty="0"/>
          </a:p>
        </p:txBody>
      </p:sp>
      <p:sp>
        <p:nvSpPr>
          <p:cNvPr id="4" name="Footer Placeholder 3">
            <a:extLst>
              <a:ext uri="{FF2B5EF4-FFF2-40B4-BE49-F238E27FC236}">
                <a16:creationId xmlns:a16="http://schemas.microsoft.com/office/drawing/2014/main" id="{8BA17D05-0E7B-4B80-8F1E-C102E8E3258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60496B3-3E18-4F4B-832D-C20B100ECC89}"/>
              </a:ext>
            </a:extLst>
          </p:cNvPr>
          <p:cNvSpPr>
            <a:spLocks noGrp="1"/>
          </p:cNvSpPr>
          <p:nvPr>
            <p:ph type="sldNum" sz="quarter" idx="12"/>
          </p:nvPr>
        </p:nvSpPr>
        <p:spPr/>
        <p:txBody>
          <a:bodyPr/>
          <a:lstStyle/>
          <a:p>
            <a:fld id="{AC787BF1-2FA1-4124-8805-2BBA98F4F809}" type="slidenum">
              <a:rPr lang="en-IN" smtClean="0"/>
              <a:t>30</a:t>
            </a:fld>
            <a:endParaRPr lang="en-IN"/>
          </a:p>
        </p:txBody>
      </p:sp>
    </p:spTree>
    <p:extLst>
      <p:ext uri="{BB962C8B-B14F-4D97-AF65-F5344CB8AC3E}">
        <p14:creationId xmlns:p14="http://schemas.microsoft.com/office/powerpoint/2010/main" val="313353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946504" cy="4760919"/>
          </a:xfrm>
          <a:prstGeom prst="rect">
            <a:avLst/>
          </a:prstGeom>
          <a:noFill/>
        </p:spPr>
        <p:txBody>
          <a:bodyPr wrap="square">
            <a:spAutoFit/>
          </a:bodyPr>
          <a:lstStyle/>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Analysis: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This level of educational goals is based on logical thinking. To achieve the objectives appropriate to the level of analysis</a:t>
            </a:r>
          </a:p>
          <a:p>
            <a:pPr algn="just">
              <a:lnSpc>
                <a:spcPct val="107000"/>
              </a:lnSpc>
              <a:spcAft>
                <a:spcPts val="800"/>
              </a:spcAft>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Synthesis: </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This level of goal implies the ability to combine known elements and create a new whole, model, or structure that did not exist before. The core of achieving this category of goals lies in creative thinking. Students will perform appropriate activities aimed at achieving the goals </a:t>
            </a:r>
          </a:p>
          <a:p>
            <a:pPr algn="just">
              <a:lnSpc>
                <a:spcPct val="107000"/>
              </a:lnSpc>
              <a:spcAft>
                <a:spcPts val="800"/>
              </a:spcAft>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Evaluation: The</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objectives at the evaluation level are standards that can be set by the learner; it is their own personal interpretation. </a:t>
            </a:r>
            <a:endParaRPr lang="en-IN" sz="2000" dirty="0">
              <a:solidFill>
                <a:srgbClr val="000000"/>
              </a:solidFill>
              <a:latin typeface="Georgia Pro" panose="0204050205040502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471515" y="1338263"/>
            <a:ext cx="4038879" cy="3846134"/>
          </a:xfrm>
          <a:prstGeom prst="rect">
            <a:avLst/>
          </a:prstGeom>
        </p:spPr>
      </p:pic>
      <p:sp>
        <p:nvSpPr>
          <p:cNvPr id="3" name="Date Placeholder 2">
            <a:extLst>
              <a:ext uri="{FF2B5EF4-FFF2-40B4-BE49-F238E27FC236}">
                <a16:creationId xmlns:a16="http://schemas.microsoft.com/office/drawing/2014/main" id="{44A2DCD7-F8D9-4A1B-BDED-1AC878B44D5D}"/>
              </a:ext>
            </a:extLst>
          </p:cNvPr>
          <p:cNvSpPr>
            <a:spLocks noGrp="1"/>
          </p:cNvSpPr>
          <p:nvPr>
            <p:ph type="dt" sz="half" idx="10"/>
          </p:nvPr>
        </p:nvSpPr>
        <p:spPr/>
        <p:txBody>
          <a:bodyPr/>
          <a:lstStyle/>
          <a:p>
            <a:fld id="{0B1861BD-EE41-4B89-B724-E764CE052F9E}" type="datetime3">
              <a:rPr lang="en-US" smtClean="0"/>
              <a:t>24 February 2022</a:t>
            </a:fld>
            <a:endParaRPr lang="en-IN" dirty="0"/>
          </a:p>
        </p:txBody>
      </p:sp>
      <p:sp>
        <p:nvSpPr>
          <p:cNvPr id="4" name="Footer Placeholder 3">
            <a:extLst>
              <a:ext uri="{FF2B5EF4-FFF2-40B4-BE49-F238E27FC236}">
                <a16:creationId xmlns:a16="http://schemas.microsoft.com/office/drawing/2014/main" id="{8B361C62-554D-48DD-82A8-FD4764DF0A59}"/>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2ED65BB0-6238-4C8E-AF5D-69060AF1DFCF}"/>
              </a:ext>
            </a:extLst>
          </p:cNvPr>
          <p:cNvSpPr>
            <a:spLocks noGrp="1"/>
          </p:cNvSpPr>
          <p:nvPr>
            <p:ph type="sldNum" sz="quarter" idx="12"/>
          </p:nvPr>
        </p:nvSpPr>
        <p:spPr/>
        <p:txBody>
          <a:bodyPr/>
          <a:lstStyle/>
          <a:p>
            <a:fld id="{AC787BF1-2FA1-4124-8805-2BBA98F4F809}" type="slidenum">
              <a:rPr lang="en-IN" smtClean="0"/>
              <a:t>31</a:t>
            </a:fld>
            <a:endParaRPr lang="en-IN"/>
          </a:p>
        </p:txBody>
      </p:sp>
    </p:spTree>
    <p:extLst>
      <p:ext uri="{BB962C8B-B14F-4D97-AF65-F5344CB8AC3E}">
        <p14:creationId xmlns:p14="http://schemas.microsoft.com/office/powerpoint/2010/main" val="147155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136926"/>
            <a:ext cx="11009851" cy="4307461"/>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Knowledge’s extensive subcategories represented aspects of subject matter (This represents a kind of a noun or noun-phrase)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Definition given to knowledge stated that the student was expected to be able to recall or</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knowledge (verb aspect or verb-phrase).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dual nature of knowledge category made it different from other taxonomic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other categories, comprehension, application, analysis, synthesis, evaluation, they</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 not have this dual nature.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So, this anomaly was resolved in the revised Bloom's taxonomy.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noun was the basis for the knowledge dimension, the verb was the basis for the cognitive process dimension.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revised Bloom's Taxonomy is two dimensional in nature.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5D4EB56-87C4-4D47-A1F3-23D15BB570F0}"/>
              </a:ext>
            </a:extLst>
          </p:cNvPr>
          <p:cNvSpPr>
            <a:spLocks noGrp="1"/>
          </p:cNvSpPr>
          <p:nvPr>
            <p:ph type="dt" sz="half" idx="10"/>
          </p:nvPr>
        </p:nvSpPr>
        <p:spPr/>
        <p:txBody>
          <a:bodyPr/>
          <a:lstStyle/>
          <a:p>
            <a:fld id="{D6FD1006-E9F5-4BAF-8CBE-DB842CB43EDB}" type="datetime3">
              <a:rPr lang="en-US" smtClean="0"/>
              <a:t>24 February 2022</a:t>
            </a:fld>
            <a:endParaRPr lang="en-IN" dirty="0"/>
          </a:p>
        </p:txBody>
      </p:sp>
      <p:sp>
        <p:nvSpPr>
          <p:cNvPr id="4" name="Footer Placeholder 3">
            <a:extLst>
              <a:ext uri="{FF2B5EF4-FFF2-40B4-BE49-F238E27FC236}">
                <a16:creationId xmlns:a16="http://schemas.microsoft.com/office/drawing/2014/main" id="{16C52075-A473-44AD-8C80-6CB91220A0D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0FC780D-E4BA-4D1E-90F0-AB77CA4E43A1}"/>
              </a:ext>
            </a:extLst>
          </p:cNvPr>
          <p:cNvSpPr>
            <a:spLocks noGrp="1"/>
          </p:cNvSpPr>
          <p:nvPr>
            <p:ph type="sldNum" sz="quarter" idx="12"/>
          </p:nvPr>
        </p:nvSpPr>
        <p:spPr/>
        <p:txBody>
          <a:bodyPr/>
          <a:lstStyle/>
          <a:p>
            <a:fld id="{AC787BF1-2FA1-4124-8805-2BBA98F4F809}" type="slidenum">
              <a:rPr lang="en-IN" smtClean="0"/>
              <a:t>32</a:t>
            </a:fld>
            <a:endParaRPr lang="en-IN"/>
          </a:p>
        </p:txBody>
      </p:sp>
    </p:spTree>
    <p:extLst>
      <p:ext uri="{BB962C8B-B14F-4D97-AF65-F5344CB8AC3E}">
        <p14:creationId xmlns:p14="http://schemas.microsoft.com/office/powerpoint/2010/main" val="421380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effectLst/>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22486DE-8FA5-418B-9D9F-9FA0228858AF}"/>
              </a:ext>
            </a:extLst>
          </p:cNvPr>
          <p:cNvSpPr txBox="1"/>
          <p:nvPr/>
        </p:nvSpPr>
        <p:spPr>
          <a:xfrm>
            <a:off x="497048" y="1042769"/>
            <a:ext cx="11037814" cy="1489254"/>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Cognitive processes of revised Bloom’s taxonomy are 6 number hierarchically</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organized, Remember, Understand, Apply, Analyse, Evaluate and Create.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Renaming: The Verb aspect of original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category was named</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“Remember”. “Comprehend”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renamed as</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“Understand”. “Synthesis”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was changed to</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“Create”.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9473477-2FC4-48C9-8818-3B6D2CBEB1D5}"/>
              </a:ext>
            </a:extLst>
          </p:cNvPr>
          <p:cNvPicPr>
            <a:picLocks noChangeAspect="1"/>
          </p:cNvPicPr>
          <p:nvPr/>
        </p:nvPicPr>
        <p:blipFill>
          <a:blip r:embed="rId2"/>
          <a:stretch>
            <a:fillRect/>
          </a:stretch>
        </p:blipFill>
        <p:spPr>
          <a:xfrm>
            <a:off x="2674094" y="2548691"/>
            <a:ext cx="7366605" cy="3554574"/>
          </a:xfrm>
          <a:prstGeom prst="rect">
            <a:avLst/>
          </a:prstGeom>
        </p:spPr>
      </p:pic>
      <p:sp>
        <p:nvSpPr>
          <p:cNvPr id="3" name="Date Placeholder 2">
            <a:extLst>
              <a:ext uri="{FF2B5EF4-FFF2-40B4-BE49-F238E27FC236}">
                <a16:creationId xmlns:a16="http://schemas.microsoft.com/office/drawing/2014/main" id="{2C85CB10-7314-4C66-B048-1E23152368E1}"/>
              </a:ext>
            </a:extLst>
          </p:cNvPr>
          <p:cNvSpPr>
            <a:spLocks noGrp="1"/>
          </p:cNvSpPr>
          <p:nvPr>
            <p:ph type="dt" sz="half" idx="10"/>
          </p:nvPr>
        </p:nvSpPr>
        <p:spPr/>
        <p:txBody>
          <a:bodyPr/>
          <a:lstStyle/>
          <a:p>
            <a:fld id="{32656FDF-593D-4201-9B04-9F6299B66D82}" type="datetime3">
              <a:rPr lang="en-US" smtClean="0"/>
              <a:t>24 February 2022</a:t>
            </a:fld>
            <a:endParaRPr lang="en-IN" dirty="0"/>
          </a:p>
        </p:txBody>
      </p:sp>
      <p:sp>
        <p:nvSpPr>
          <p:cNvPr id="4" name="Footer Placeholder 3">
            <a:extLst>
              <a:ext uri="{FF2B5EF4-FFF2-40B4-BE49-F238E27FC236}">
                <a16:creationId xmlns:a16="http://schemas.microsoft.com/office/drawing/2014/main" id="{529463DD-1EEA-40BB-8D2F-BF95304FE218}"/>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495326E9-DE3E-4FE5-8AC9-9631206EC9B6}"/>
              </a:ext>
            </a:extLst>
          </p:cNvPr>
          <p:cNvSpPr>
            <a:spLocks noGrp="1"/>
          </p:cNvSpPr>
          <p:nvPr>
            <p:ph type="sldNum" sz="quarter" idx="12"/>
          </p:nvPr>
        </p:nvSpPr>
        <p:spPr/>
        <p:txBody>
          <a:bodyPr/>
          <a:lstStyle/>
          <a:p>
            <a:fld id="{AC787BF1-2FA1-4124-8805-2BBA98F4F809}" type="slidenum">
              <a:rPr lang="en-IN" smtClean="0"/>
              <a:t>33</a:t>
            </a:fld>
            <a:endParaRPr lang="en-IN"/>
          </a:p>
        </p:txBody>
      </p:sp>
    </p:spTree>
    <p:extLst>
      <p:ext uri="{BB962C8B-B14F-4D97-AF65-F5344CB8AC3E}">
        <p14:creationId xmlns:p14="http://schemas.microsoft.com/office/powerpoint/2010/main" val="168716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effectLst/>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22486DE-8FA5-418B-9D9F-9FA0228858AF}"/>
              </a:ext>
            </a:extLst>
          </p:cNvPr>
          <p:cNvSpPr txBox="1"/>
          <p:nvPr/>
        </p:nvSpPr>
        <p:spPr>
          <a:xfrm>
            <a:off x="497048" y="1042769"/>
            <a:ext cx="11037814" cy="1489254"/>
          </a:xfrm>
          <a:prstGeom prst="rect">
            <a:avLst/>
          </a:prstGeom>
          <a:noFill/>
        </p:spPr>
        <p:txBody>
          <a:bodyPr wrap="square">
            <a:spAutoFit/>
          </a:bodyPr>
          <a:lstStyle/>
          <a:p>
            <a:pPr algn="just">
              <a:lnSpc>
                <a:spcPct val="107000"/>
              </a:lnSpc>
              <a:spcAft>
                <a:spcPts val="800"/>
              </a:spcAft>
            </a:pP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‘Application, analysis </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and</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evaluation’</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were retained from the original taxonomy, but, what</a:t>
            </a:r>
            <a:b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changed to the verb form </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analyze </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and</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evaluate’</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endParaRPr lang="en-IN" sz="200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There was a change made with respect to the highest two categories. Create was made higher in the hierarchy than evaluate in Revised Bloom’s Taxonomy.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412A585-35F6-46D0-8865-833E57618E91}"/>
              </a:ext>
            </a:extLst>
          </p:cNvPr>
          <p:cNvPicPr>
            <a:picLocks noChangeAspect="1"/>
          </p:cNvPicPr>
          <p:nvPr/>
        </p:nvPicPr>
        <p:blipFill>
          <a:blip r:embed="rId2"/>
          <a:stretch>
            <a:fillRect/>
          </a:stretch>
        </p:blipFill>
        <p:spPr>
          <a:xfrm>
            <a:off x="2655433" y="2660658"/>
            <a:ext cx="7366605" cy="3554574"/>
          </a:xfrm>
          <a:prstGeom prst="rect">
            <a:avLst/>
          </a:prstGeom>
        </p:spPr>
      </p:pic>
      <p:sp>
        <p:nvSpPr>
          <p:cNvPr id="3" name="Date Placeholder 2">
            <a:extLst>
              <a:ext uri="{FF2B5EF4-FFF2-40B4-BE49-F238E27FC236}">
                <a16:creationId xmlns:a16="http://schemas.microsoft.com/office/drawing/2014/main" id="{DD0B4A25-FDE8-40D0-A1AC-CE6AB97FD16A}"/>
              </a:ext>
            </a:extLst>
          </p:cNvPr>
          <p:cNvSpPr>
            <a:spLocks noGrp="1"/>
          </p:cNvSpPr>
          <p:nvPr>
            <p:ph type="dt" sz="half" idx="10"/>
          </p:nvPr>
        </p:nvSpPr>
        <p:spPr/>
        <p:txBody>
          <a:bodyPr/>
          <a:lstStyle/>
          <a:p>
            <a:fld id="{B7D138F9-2E03-49E6-8158-1C1374966EC0}" type="datetime3">
              <a:rPr lang="en-US" smtClean="0"/>
              <a:t>24 February 2022</a:t>
            </a:fld>
            <a:endParaRPr lang="en-IN" dirty="0"/>
          </a:p>
        </p:txBody>
      </p:sp>
      <p:sp>
        <p:nvSpPr>
          <p:cNvPr id="4" name="Footer Placeholder 3">
            <a:extLst>
              <a:ext uri="{FF2B5EF4-FFF2-40B4-BE49-F238E27FC236}">
                <a16:creationId xmlns:a16="http://schemas.microsoft.com/office/drawing/2014/main" id="{9BBEA17B-4959-4786-B361-0F6893C1888E}"/>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B885E12E-FB82-4817-A0B9-03B185A75FF5}"/>
              </a:ext>
            </a:extLst>
          </p:cNvPr>
          <p:cNvSpPr>
            <a:spLocks noGrp="1"/>
          </p:cNvSpPr>
          <p:nvPr>
            <p:ph type="sldNum" sz="quarter" idx="12"/>
          </p:nvPr>
        </p:nvSpPr>
        <p:spPr/>
        <p:txBody>
          <a:bodyPr/>
          <a:lstStyle/>
          <a:p>
            <a:fld id="{AC787BF1-2FA1-4124-8805-2BBA98F4F809}" type="slidenum">
              <a:rPr lang="en-IN" smtClean="0"/>
              <a:t>34</a:t>
            </a:fld>
            <a:endParaRPr lang="en-IN"/>
          </a:p>
        </p:txBody>
      </p:sp>
    </p:spTree>
    <p:extLst>
      <p:ext uri="{BB962C8B-B14F-4D97-AF65-F5344CB8AC3E}">
        <p14:creationId xmlns:p14="http://schemas.microsoft.com/office/powerpoint/2010/main" val="561833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1635253119"/>
              </p:ext>
            </p:extLst>
          </p:nvPr>
        </p:nvGraphicFramePr>
        <p:xfrm>
          <a:off x="586115" y="1371600"/>
          <a:ext cx="10948747" cy="4114800"/>
        </p:xfrm>
        <a:graphic>
          <a:graphicData uri="http://schemas.openxmlformats.org/drawingml/2006/table">
            <a:tbl>
              <a:tblPr firstRow="1" firstCol="1" bandRow="1" bandCol="1">
                <a:tableStyleId>{C4B1156A-380E-4F78-BDF5-A606A8083BF9}</a:tableStyleId>
              </a:tblPr>
              <a:tblGrid>
                <a:gridCol w="2428836">
                  <a:extLst>
                    <a:ext uri="{9D8B030D-6E8A-4147-A177-3AD203B41FA5}">
                      <a16:colId xmlns:a16="http://schemas.microsoft.com/office/drawing/2014/main" val="3519653174"/>
                    </a:ext>
                  </a:extLst>
                </a:gridCol>
                <a:gridCol w="1951331">
                  <a:extLst>
                    <a:ext uri="{9D8B030D-6E8A-4147-A177-3AD203B41FA5}">
                      <a16:colId xmlns:a16="http://schemas.microsoft.com/office/drawing/2014/main" val="3103555046"/>
                    </a:ext>
                  </a:extLst>
                </a:gridCol>
                <a:gridCol w="3414319">
                  <a:extLst>
                    <a:ext uri="{9D8B030D-6E8A-4147-A177-3AD203B41FA5}">
                      <a16:colId xmlns:a16="http://schemas.microsoft.com/office/drawing/2014/main" val="1838911819"/>
                    </a:ext>
                  </a:extLst>
                </a:gridCol>
                <a:gridCol w="3154261">
                  <a:extLst>
                    <a:ext uri="{9D8B030D-6E8A-4147-A177-3AD203B41FA5}">
                      <a16:colId xmlns:a16="http://schemas.microsoft.com/office/drawing/2014/main" val="389819913"/>
                    </a:ext>
                  </a:extLst>
                </a:gridCol>
              </a:tblGrid>
              <a:tr h="0">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0">
                <a:tc>
                  <a:txBody>
                    <a:bodyPr/>
                    <a:lstStyle/>
                    <a:p>
                      <a:pPr marL="342900" lvl="0" indent="-342900">
                        <a:spcAft>
                          <a:spcPts val="1000"/>
                        </a:spcAft>
                        <a:buFont typeface="+mj-lt"/>
                        <a:buAutoNum type="arabicPeriod"/>
                      </a:pPr>
                      <a:r>
                        <a:rPr lang="en-US" sz="1800">
                          <a:effectLst/>
                          <a:latin typeface="Georgia Pro" panose="02040502050405020303" pitchFamily="18" charset="0"/>
                        </a:rPr>
                        <a:t>Remembering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Recall or recognize information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Multiple-choice test, recount facts or statistics, recall a process, rules, definitions; quote law or procedure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Arrange, define, describe, label, list, memorize, recognize, relate, reproduce, select, state</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2002697"/>
                  </a:ext>
                </a:extLst>
              </a:tr>
              <a:tr h="0">
                <a:tc>
                  <a:txBody>
                    <a:bodyPr/>
                    <a:lstStyle/>
                    <a:p>
                      <a:pPr marL="0" lvl="0" indent="0">
                        <a:spcAft>
                          <a:spcPts val="1000"/>
                        </a:spcAft>
                        <a:buFont typeface="+mj-lt"/>
                        <a:buNone/>
                      </a:pPr>
                      <a:r>
                        <a:rPr lang="en-US" sz="1800" dirty="0">
                          <a:effectLst/>
                          <a:latin typeface="Georgia Pro" panose="02040502050405020303" pitchFamily="18" charset="0"/>
                        </a:rPr>
                        <a:t>2. Understanding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Understand meaning, re-state data in one's own words, interpret, extrapolate, translate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Explain or interpret meaning from a given scenario or statement, suggest treatment, reaction or solution to given problem, create examples or metaphors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Explain, reiterate, reword, critique, classify, summarize, illustrate, translate, review, report, discuss, re-write, estimate, interpret, theorize, paraphrase, reference, example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5535930"/>
                  </a:ext>
                </a:extLst>
              </a:tr>
            </a:tbl>
          </a:graphicData>
        </a:graphic>
      </p:graphicFrame>
      <p:sp>
        <p:nvSpPr>
          <p:cNvPr id="6" name="Title 1">
            <a:extLst>
              <a:ext uri="{FF2B5EF4-FFF2-40B4-BE49-F238E27FC236}">
                <a16:creationId xmlns:a16="http://schemas.microsoft.com/office/drawing/2014/main" id="{8A767868-7A67-46B4-B740-269CC9720730}"/>
              </a:ext>
            </a:extLst>
          </p:cNvPr>
          <p:cNvSpPr txBox="1">
            <a:spLocks/>
          </p:cNvSpPr>
          <p:nvPr/>
        </p:nvSpPr>
        <p:spPr>
          <a:xfrm>
            <a:off x="2362899" y="305164"/>
            <a:ext cx="9171963" cy="7937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400" b="1">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b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E5C91AC-E72C-4B83-98E7-EBBF3DABFA36}"/>
              </a:ext>
            </a:extLst>
          </p:cNvPr>
          <p:cNvSpPr>
            <a:spLocks noGrp="1"/>
          </p:cNvSpPr>
          <p:nvPr>
            <p:ph type="dt" sz="half" idx="10"/>
          </p:nvPr>
        </p:nvSpPr>
        <p:spPr/>
        <p:txBody>
          <a:bodyPr/>
          <a:lstStyle/>
          <a:p>
            <a:fld id="{1672DF47-E347-425A-8432-01F91300E4E5}" type="datetime3">
              <a:rPr lang="en-US" smtClean="0"/>
              <a:t>24 February 2022</a:t>
            </a:fld>
            <a:endParaRPr lang="en-IN" dirty="0"/>
          </a:p>
        </p:txBody>
      </p:sp>
      <p:sp>
        <p:nvSpPr>
          <p:cNvPr id="4" name="Footer Placeholder 3">
            <a:extLst>
              <a:ext uri="{FF2B5EF4-FFF2-40B4-BE49-F238E27FC236}">
                <a16:creationId xmlns:a16="http://schemas.microsoft.com/office/drawing/2014/main" id="{8E4F67F1-8BDE-45A7-AE5F-42FC9EAFC401}"/>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F37DA5F-991C-413A-9C5B-9BAD71003529}"/>
              </a:ext>
            </a:extLst>
          </p:cNvPr>
          <p:cNvSpPr>
            <a:spLocks noGrp="1"/>
          </p:cNvSpPr>
          <p:nvPr>
            <p:ph type="sldNum" sz="quarter" idx="12"/>
          </p:nvPr>
        </p:nvSpPr>
        <p:spPr/>
        <p:txBody>
          <a:bodyPr/>
          <a:lstStyle/>
          <a:p>
            <a:fld id="{AC787BF1-2FA1-4124-8805-2BBA98F4F809}" type="slidenum">
              <a:rPr lang="en-IN" smtClean="0"/>
              <a:t>35</a:t>
            </a:fld>
            <a:endParaRPr lang="en-IN"/>
          </a:p>
        </p:txBody>
      </p:sp>
    </p:spTree>
    <p:extLst>
      <p:ext uri="{BB962C8B-B14F-4D97-AF65-F5344CB8AC3E}">
        <p14:creationId xmlns:p14="http://schemas.microsoft.com/office/powerpoint/2010/main" val="3999271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1540209277"/>
              </p:ext>
            </p:extLst>
          </p:nvPr>
        </p:nvGraphicFramePr>
        <p:xfrm>
          <a:off x="586116" y="1265377"/>
          <a:ext cx="10948746" cy="4937760"/>
        </p:xfrm>
        <a:graphic>
          <a:graphicData uri="http://schemas.openxmlformats.org/drawingml/2006/table">
            <a:tbl>
              <a:tblPr firstRow="1" firstCol="1" bandRow="1" bandCol="1">
                <a:tableStyleId>{C4B1156A-380E-4F78-BDF5-A606A8083BF9}</a:tableStyleId>
              </a:tblPr>
              <a:tblGrid>
                <a:gridCol w="1662134">
                  <a:extLst>
                    <a:ext uri="{9D8B030D-6E8A-4147-A177-3AD203B41FA5}">
                      <a16:colId xmlns:a16="http://schemas.microsoft.com/office/drawing/2014/main" val="3519653174"/>
                    </a:ext>
                  </a:extLst>
                </a:gridCol>
                <a:gridCol w="2354312">
                  <a:extLst>
                    <a:ext uri="{9D8B030D-6E8A-4147-A177-3AD203B41FA5}">
                      <a16:colId xmlns:a16="http://schemas.microsoft.com/office/drawing/2014/main" val="3103555046"/>
                    </a:ext>
                  </a:extLst>
                </a:gridCol>
                <a:gridCol w="3502115">
                  <a:extLst>
                    <a:ext uri="{9D8B030D-6E8A-4147-A177-3AD203B41FA5}">
                      <a16:colId xmlns:a16="http://schemas.microsoft.com/office/drawing/2014/main" val="1838911819"/>
                    </a:ext>
                  </a:extLst>
                </a:gridCol>
                <a:gridCol w="3430185">
                  <a:extLst>
                    <a:ext uri="{9D8B030D-6E8A-4147-A177-3AD203B41FA5}">
                      <a16:colId xmlns:a16="http://schemas.microsoft.com/office/drawing/2014/main" val="389819913"/>
                    </a:ext>
                  </a:extLst>
                </a:gridCol>
              </a:tblGrid>
              <a:tr h="0">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0">
                <a:tc>
                  <a:txBody>
                    <a:bodyPr/>
                    <a:lstStyle/>
                    <a:p>
                      <a:pPr marL="0" lvl="0" indent="0">
                        <a:spcAft>
                          <a:spcPts val="1000"/>
                        </a:spcAft>
                        <a:buFont typeface="+mj-lt"/>
                        <a:buNone/>
                      </a:pPr>
                      <a:r>
                        <a:rPr lang="en-US" sz="1800" dirty="0">
                          <a:effectLst/>
                          <a:latin typeface="Georgia Pro" panose="02040502050405020303" pitchFamily="18" charset="0"/>
                        </a:rPr>
                        <a:t>3. Applying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Use or apply knowledge, put theory into practice, use knowledge in response to real circumstances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Put a theory into practical effect, demonstrate, solve a problem, manage an activity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Use, apply, discover, manage, execute, solve, produce, implement, construct, change, prepare, conduct, perform, react, respond, role-play</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991932"/>
                  </a:ext>
                </a:extLst>
              </a:tr>
              <a:tr h="0">
                <a:tc>
                  <a:txBody>
                    <a:bodyPr/>
                    <a:lstStyle/>
                    <a:p>
                      <a:pPr marL="0" lvl="0" indent="0">
                        <a:spcAft>
                          <a:spcPts val="1000"/>
                        </a:spcAft>
                        <a:buFont typeface="+mj-lt"/>
                        <a:buNone/>
                      </a:pPr>
                      <a:r>
                        <a:rPr lang="en-US" sz="1800" dirty="0">
                          <a:effectLst/>
                          <a:latin typeface="Georgia Pro" panose="02040502050405020303" pitchFamily="18" charset="0"/>
                        </a:rPr>
                        <a:t>4. Analyzing</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Interpret elements, organizational principles, structure, construction, internal relationships; quality, reliability of individual components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Analyze, break down, catalogue, compare, quantify, measure, test, examine, experiment, relate, graph, diagram, plot, extrapolate, value, divide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6199060"/>
                  </a:ext>
                </a:extLst>
              </a:tr>
            </a:tbl>
          </a:graphicData>
        </a:graphic>
      </p:graphicFrame>
      <p:sp>
        <p:nvSpPr>
          <p:cNvPr id="8" name="Title 1">
            <a:extLst>
              <a:ext uri="{FF2B5EF4-FFF2-40B4-BE49-F238E27FC236}">
                <a16:creationId xmlns:a16="http://schemas.microsoft.com/office/drawing/2014/main" id="{B0FDBE88-A212-4B5F-B23C-7DF93F97E561}"/>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7F3D762-FF13-43C2-B2F2-725DBE33BD17}"/>
              </a:ext>
            </a:extLst>
          </p:cNvPr>
          <p:cNvSpPr>
            <a:spLocks noGrp="1"/>
          </p:cNvSpPr>
          <p:nvPr>
            <p:ph type="dt" sz="half" idx="10"/>
          </p:nvPr>
        </p:nvSpPr>
        <p:spPr/>
        <p:txBody>
          <a:bodyPr/>
          <a:lstStyle/>
          <a:p>
            <a:fld id="{BE5555A1-E72B-45B7-9EC3-EA6125F48597}" type="datetime3">
              <a:rPr lang="en-US" smtClean="0"/>
              <a:t>24 February 2022</a:t>
            </a:fld>
            <a:endParaRPr lang="en-IN" dirty="0"/>
          </a:p>
        </p:txBody>
      </p:sp>
      <p:sp>
        <p:nvSpPr>
          <p:cNvPr id="4" name="Footer Placeholder 3">
            <a:extLst>
              <a:ext uri="{FF2B5EF4-FFF2-40B4-BE49-F238E27FC236}">
                <a16:creationId xmlns:a16="http://schemas.microsoft.com/office/drawing/2014/main" id="{5A54B035-568F-49A0-8BC3-A0DA0034DA5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9343EA6-94D2-447F-92EC-4B70414F3C7E}"/>
              </a:ext>
            </a:extLst>
          </p:cNvPr>
          <p:cNvSpPr>
            <a:spLocks noGrp="1"/>
          </p:cNvSpPr>
          <p:nvPr>
            <p:ph type="sldNum" sz="quarter" idx="12"/>
          </p:nvPr>
        </p:nvSpPr>
        <p:spPr/>
        <p:txBody>
          <a:bodyPr/>
          <a:lstStyle/>
          <a:p>
            <a:fld id="{AC787BF1-2FA1-4124-8805-2BBA98F4F809}" type="slidenum">
              <a:rPr lang="en-IN" smtClean="0"/>
              <a:t>36</a:t>
            </a:fld>
            <a:endParaRPr lang="en-IN"/>
          </a:p>
        </p:txBody>
      </p:sp>
    </p:spTree>
    <p:extLst>
      <p:ext uri="{BB962C8B-B14F-4D97-AF65-F5344CB8AC3E}">
        <p14:creationId xmlns:p14="http://schemas.microsoft.com/office/powerpoint/2010/main" val="574286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674537971"/>
              </p:ext>
            </p:extLst>
          </p:nvPr>
        </p:nvGraphicFramePr>
        <p:xfrm>
          <a:off x="621627" y="1294506"/>
          <a:ext cx="10812567" cy="4359674"/>
        </p:xfrm>
        <a:graphic>
          <a:graphicData uri="http://schemas.openxmlformats.org/drawingml/2006/table">
            <a:tbl>
              <a:tblPr firstRow="1" firstCol="1" bandRow="1" bandCol="1">
                <a:tableStyleId>{C4B1156A-380E-4F78-BDF5-A606A8083BF9}</a:tableStyleId>
              </a:tblPr>
              <a:tblGrid>
                <a:gridCol w="1724306">
                  <a:extLst>
                    <a:ext uri="{9D8B030D-6E8A-4147-A177-3AD203B41FA5}">
                      <a16:colId xmlns:a16="http://schemas.microsoft.com/office/drawing/2014/main" val="3519653174"/>
                    </a:ext>
                  </a:extLst>
                </a:gridCol>
                <a:gridCol w="2242184">
                  <a:extLst>
                    <a:ext uri="{9D8B030D-6E8A-4147-A177-3AD203B41FA5}">
                      <a16:colId xmlns:a16="http://schemas.microsoft.com/office/drawing/2014/main" val="3103555046"/>
                    </a:ext>
                  </a:extLst>
                </a:gridCol>
                <a:gridCol w="4194989">
                  <a:extLst>
                    <a:ext uri="{9D8B030D-6E8A-4147-A177-3AD203B41FA5}">
                      <a16:colId xmlns:a16="http://schemas.microsoft.com/office/drawing/2014/main" val="1838911819"/>
                    </a:ext>
                  </a:extLst>
                </a:gridCol>
                <a:gridCol w="2651088">
                  <a:extLst>
                    <a:ext uri="{9D8B030D-6E8A-4147-A177-3AD203B41FA5}">
                      <a16:colId xmlns:a16="http://schemas.microsoft.com/office/drawing/2014/main" val="389819913"/>
                    </a:ext>
                  </a:extLst>
                </a:gridCol>
              </a:tblGrid>
              <a:tr h="145322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2906449">
                <a:tc>
                  <a:txBody>
                    <a:bodyPr/>
                    <a:lstStyle/>
                    <a:p>
                      <a:pPr marL="0" lvl="0" indent="0">
                        <a:spcAft>
                          <a:spcPts val="1000"/>
                        </a:spcAft>
                        <a:buFont typeface="+mj-lt"/>
                        <a:buNone/>
                      </a:pPr>
                      <a:r>
                        <a:rPr lang="en-US" sz="1800" dirty="0">
                          <a:effectLst/>
                          <a:latin typeface="Georgia Pro" panose="02040502050405020303" pitchFamily="18" charset="0"/>
                        </a:rPr>
                        <a:t>5. Evaluating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Assess effectiveness of whole concepts, in relation to values, outputs, efficacy, viability; critical thinking, strategic comparison and review; judgment relating to external criteria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Review, justify, assess, present a case for, defend, report on, investigate, direct, appraise, argue, project-manage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bl>
          </a:graphicData>
        </a:graphic>
      </p:graphicFrame>
      <p:sp>
        <p:nvSpPr>
          <p:cNvPr id="6" name="Title 1">
            <a:extLst>
              <a:ext uri="{FF2B5EF4-FFF2-40B4-BE49-F238E27FC236}">
                <a16:creationId xmlns:a16="http://schemas.microsoft.com/office/drawing/2014/main" id="{0C190908-DD32-415B-AB74-A23352FF2799}"/>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281A837-E549-4DF0-882C-031AA1FD6562}"/>
              </a:ext>
            </a:extLst>
          </p:cNvPr>
          <p:cNvSpPr>
            <a:spLocks noGrp="1"/>
          </p:cNvSpPr>
          <p:nvPr>
            <p:ph type="dt" sz="half" idx="10"/>
          </p:nvPr>
        </p:nvSpPr>
        <p:spPr/>
        <p:txBody>
          <a:bodyPr/>
          <a:lstStyle/>
          <a:p>
            <a:fld id="{1E42ACC4-A6D0-4B8D-B425-5DF1BF942C00}" type="datetime3">
              <a:rPr lang="en-US" smtClean="0"/>
              <a:t>24 February 2022</a:t>
            </a:fld>
            <a:endParaRPr lang="en-IN" dirty="0"/>
          </a:p>
        </p:txBody>
      </p:sp>
      <p:sp>
        <p:nvSpPr>
          <p:cNvPr id="4" name="Footer Placeholder 3">
            <a:extLst>
              <a:ext uri="{FF2B5EF4-FFF2-40B4-BE49-F238E27FC236}">
                <a16:creationId xmlns:a16="http://schemas.microsoft.com/office/drawing/2014/main" id="{5FE6E0F0-E43C-448B-9404-C69B768FAFB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93D49F8-F646-4D74-A855-05A254C7EE48}"/>
              </a:ext>
            </a:extLst>
          </p:cNvPr>
          <p:cNvSpPr>
            <a:spLocks noGrp="1"/>
          </p:cNvSpPr>
          <p:nvPr>
            <p:ph type="sldNum" sz="quarter" idx="12"/>
          </p:nvPr>
        </p:nvSpPr>
        <p:spPr/>
        <p:txBody>
          <a:bodyPr/>
          <a:lstStyle/>
          <a:p>
            <a:fld id="{AC787BF1-2FA1-4124-8805-2BBA98F4F809}" type="slidenum">
              <a:rPr lang="en-IN" smtClean="0"/>
              <a:t>37</a:t>
            </a:fld>
            <a:endParaRPr lang="en-IN"/>
          </a:p>
        </p:txBody>
      </p:sp>
    </p:spTree>
    <p:extLst>
      <p:ext uri="{BB962C8B-B14F-4D97-AF65-F5344CB8AC3E}">
        <p14:creationId xmlns:p14="http://schemas.microsoft.com/office/powerpoint/2010/main" val="107686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917515720"/>
              </p:ext>
            </p:extLst>
          </p:nvPr>
        </p:nvGraphicFramePr>
        <p:xfrm>
          <a:off x="621627" y="1294506"/>
          <a:ext cx="10812567" cy="4359674"/>
        </p:xfrm>
        <a:graphic>
          <a:graphicData uri="http://schemas.openxmlformats.org/drawingml/2006/table">
            <a:tbl>
              <a:tblPr firstRow="1" firstCol="1" bandRow="1" bandCol="1">
                <a:tableStyleId>{C4B1156A-380E-4F78-BDF5-A606A8083BF9}</a:tableStyleId>
              </a:tblPr>
              <a:tblGrid>
                <a:gridCol w="1724306">
                  <a:extLst>
                    <a:ext uri="{9D8B030D-6E8A-4147-A177-3AD203B41FA5}">
                      <a16:colId xmlns:a16="http://schemas.microsoft.com/office/drawing/2014/main" val="3519653174"/>
                    </a:ext>
                  </a:extLst>
                </a:gridCol>
                <a:gridCol w="2242184">
                  <a:extLst>
                    <a:ext uri="{9D8B030D-6E8A-4147-A177-3AD203B41FA5}">
                      <a16:colId xmlns:a16="http://schemas.microsoft.com/office/drawing/2014/main" val="3103555046"/>
                    </a:ext>
                  </a:extLst>
                </a:gridCol>
                <a:gridCol w="4194989">
                  <a:extLst>
                    <a:ext uri="{9D8B030D-6E8A-4147-A177-3AD203B41FA5}">
                      <a16:colId xmlns:a16="http://schemas.microsoft.com/office/drawing/2014/main" val="1838911819"/>
                    </a:ext>
                  </a:extLst>
                </a:gridCol>
                <a:gridCol w="2651088">
                  <a:extLst>
                    <a:ext uri="{9D8B030D-6E8A-4147-A177-3AD203B41FA5}">
                      <a16:colId xmlns:a16="http://schemas.microsoft.com/office/drawing/2014/main" val="389819913"/>
                    </a:ext>
                  </a:extLst>
                </a:gridCol>
              </a:tblGrid>
              <a:tr h="145322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2906449">
                <a:tc>
                  <a:txBody>
                    <a:bodyPr/>
                    <a:lstStyle/>
                    <a:p>
                      <a:pPr marL="0" lvl="0" indent="0">
                        <a:spcAft>
                          <a:spcPts val="1000"/>
                        </a:spcAft>
                        <a:buFont typeface="+mj-lt"/>
                        <a:buNone/>
                      </a:pPr>
                      <a:r>
                        <a:rPr lang="en-US" sz="1800" dirty="0">
                          <a:effectLst/>
                          <a:latin typeface="Georgia Pro" panose="02040502050405020303" pitchFamily="18" charset="0"/>
                        </a:rPr>
                        <a:t>6. Creating</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new unique structures, systems, models, approaches, ideas; creative thinking, operations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plans or procedures, design solutions, integrate methods, resources, ideas, parts; create teams or new approaches, write protocols &amp; contingencies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plan, build, create, design, organize, revise, formulate, propose, establish, assemble, integrate, re-arrange, modify</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bl>
          </a:graphicData>
        </a:graphic>
      </p:graphicFrame>
      <p:sp>
        <p:nvSpPr>
          <p:cNvPr id="6" name="Title 1">
            <a:extLst>
              <a:ext uri="{FF2B5EF4-FFF2-40B4-BE49-F238E27FC236}">
                <a16:creationId xmlns:a16="http://schemas.microsoft.com/office/drawing/2014/main" id="{6591D06A-3897-4312-A181-FEB676302938}"/>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CB44AC8-5052-44BD-B6D8-82900A4810B5}"/>
              </a:ext>
            </a:extLst>
          </p:cNvPr>
          <p:cNvSpPr>
            <a:spLocks noGrp="1"/>
          </p:cNvSpPr>
          <p:nvPr>
            <p:ph type="dt" sz="half" idx="10"/>
          </p:nvPr>
        </p:nvSpPr>
        <p:spPr/>
        <p:txBody>
          <a:bodyPr/>
          <a:lstStyle/>
          <a:p>
            <a:fld id="{F078E9E8-6332-4E2F-BBC8-F95925F1BD08}" type="datetime3">
              <a:rPr lang="en-US" smtClean="0"/>
              <a:t>24 February 2022</a:t>
            </a:fld>
            <a:endParaRPr lang="en-IN" dirty="0"/>
          </a:p>
        </p:txBody>
      </p:sp>
      <p:sp>
        <p:nvSpPr>
          <p:cNvPr id="4" name="Footer Placeholder 3">
            <a:extLst>
              <a:ext uri="{FF2B5EF4-FFF2-40B4-BE49-F238E27FC236}">
                <a16:creationId xmlns:a16="http://schemas.microsoft.com/office/drawing/2014/main" id="{221C2D98-1255-4F7C-938D-ABDB6994DFB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7040920-8778-4EB5-B6C8-9982AF0105A4}"/>
              </a:ext>
            </a:extLst>
          </p:cNvPr>
          <p:cNvSpPr>
            <a:spLocks noGrp="1"/>
          </p:cNvSpPr>
          <p:nvPr>
            <p:ph type="sldNum" sz="quarter" idx="12"/>
          </p:nvPr>
        </p:nvSpPr>
        <p:spPr/>
        <p:txBody>
          <a:bodyPr/>
          <a:lstStyle/>
          <a:p>
            <a:fld id="{AC787BF1-2FA1-4124-8805-2BBA98F4F809}" type="slidenum">
              <a:rPr lang="en-IN" smtClean="0"/>
              <a:t>38</a:t>
            </a:fld>
            <a:endParaRPr lang="en-IN"/>
          </a:p>
        </p:txBody>
      </p:sp>
    </p:spTree>
    <p:extLst>
      <p:ext uri="{BB962C8B-B14F-4D97-AF65-F5344CB8AC3E}">
        <p14:creationId xmlns:p14="http://schemas.microsoft.com/office/powerpoint/2010/main" val="198242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Affective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3843374651"/>
              </p:ext>
            </p:extLst>
          </p:nvPr>
        </p:nvGraphicFramePr>
        <p:xfrm>
          <a:off x="621627" y="1294506"/>
          <a:ext cx="10812567" cy="4979620"/>
        </p:xfrm>
        <a:graphic>
          <a:graphicData uri="http://schemas.openxmlformats.org/drawingml/2006/table">
            <a:tbl>
              <a:tblPr firstRow="1" firstCol="1" bandRow="1" bandCol="1">
                <a:tableStyleId>{C4B1156A-380E-4F78-BDF5-A606A8083BF9}</a:tableStyleId>
              </a:tblPr>
              <a:tblGrid>
                <a:gridCol w="1903459">
                  <a:extLst>
                    <a:ext uri="{9D8B030D-6E8A-4147-A177-3AD203B41FA5}">
                      <a16:colId xmlns:a16="http://schemas.microsoft.com/office/drawing/2014/main" val="3519653174"/>
                    </a:ext>
                  </a:extLst>
                </a:gridCol>
                <a:gridCol w="2063031">
                  <a:extLst>
                    <a:ext uri="{9D8B030D-6E8A-4147-A177-3AD203B41FA5}">
                      <a16:colId xmlns:a16="http://schemas.microsoft.com/office/drawing/2014/main" val="3103555046"/>
                    </a:ext>
                  </a:extLst>
                </a:gridCol>
                <a:gridCol w="3716984">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1070128">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1687780">
                <a:tc>
                  <a:txBody>
                    <a:bodyPr/>
                    <a:lstStyle/>
                    <a:p>
                      <a:pPr marL="342900" lvl="0" indent="-342900" algn="just">
                        <a:spcBef>
                          <a:spcPts val="300"/>
                        </a:spcBef>
                        <a:spcAft>
                          <a:spcPts val="300"/>
                        </a:spcAft>
                        <a:buFont typeface="+mj-lt"/>
                        <a:buAutoNum type="arabicPeriod"/>
                      </a:pPr>
                      <a:r>
                        <a:rPr lang="en-US" sz="1800" b="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Receiving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Open to experience, willing to hear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Listen to teacher or trainer, take interest in session or learning experience, take notes, turn up, make time for learning experience, participate passively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Ask, listen, focus, attend, take part, discuss, acknowledge, hear, be open to, retain, follow, concentrate, read, do, feel</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2140254">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2. Responding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and participate actively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Participate actively in group discussion, active participation in activity, interest in outcomes, enthusiasm for action, question and probe ideas, suggest interpretation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respond, seek clarification, interpret, clarify, provide other references and examples, contribute, question, present, cite, become animated or excited, help team, write, perform</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bl>
          </a:graphicData>
        </a:graphic>
      </p:graphicFrame>
      <p:sp>
        <p:nvSpPr>
          <p:cNvPr id="4" name="Date Placeholder 3">
            <a:extLst>
              <a:ext uri="{FF2B5EF4-FFF2-40B4-BE49-F238E27FC236}">
                <a16:creationId xmlns:a16="http://schemas.microsoft.com/office/drawing/2014/main" id="{4D80854B-C8E4-4061-A199-C5F90A909220}"/>
              </a:ext>
            </a:extLst>
          </p:cNvPr>
          <p:cNvSpPr>
            <a:spLocks noGrp="1"/>
          </p:cNvSpPr>
          <p:nvPr>
            <p:ph type="dt" sz="half" idx="10"/>
          </p:nvPr>
        </p:nvSpPr>
        <p:spPr/>
        <p:txBody>
          <a:bodyPr/>
          <a:lstStyle/>
          <a:p>
            <a:fld id="{85A2620F-B34F-43C1-8020-45247407B204}" type="datetime3">
              <a:rPr lang="en-US" smtClean="0"/>
              <a:t>24 February 2022</a:t>
            </a:fld>
            <a:endParaRPr lang="en-IN" dirty="0"/>
          </a:p>
        </p:txBody>
      </p:sp>
      <p:sp>
        <p:nvSpPr>
          <p:cNvPr id="5" name="Footer Placeholder 4">
            <a:extLst>
              <a:ext uri="{FF2B5EF4-FFF2-40B4-BE49-F238E27FC236}">
                <a16:creationId xmlns:a16="http://schemas.microsoft.com/office/drawing/2014/main" id="{BFBF556C-E9AE-444F-A1DD-DBFCB3B32C8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7D64EA00-1996-456B-87BC-5872902234D5}"/>
              </a:ext>
            </a:extLst>
          </p:cNvPr>
          <p:cNvSpPr>
            <a:spLocks noGrp="1"/>
          </p:cNvSpPr>
          <p:nvPr>
            <p:ph type="sldNum" sz="quarter" idx="12"/>
          </p:nvPr>
        </p:nvSpPr>
        <p:spPr/>
        <p:txBody>
          <a:bodyPr/>
          <a:lstStyle/>
          <a:p>
            <a:fld id="{AC787BF1-2FA1-4124-8805-2BBA98F4F809}" type="slidenum">
              <a:rPr lang="en-IN" smtClean="0"/>
              <a:t>39</a:t>
            </a:fld>
            <a:endParaRPr lang="en-IN"/>
          </a:p>
        </p:txBody>
      </p:sp>
    </p:spTree>
    <p:extLst>
      <p:ext uri="{BB962C8B-B14F-4D97-AF65-F5344CB8AC3E}">
        <p14:creationId xmlns:p14="http://schemas.microsoft.com/office/powerpoint/2010/main" val="330083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ADVANTAGES OF OBE</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Clarity:</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An explicit statement, of what the educational process aims to achieve, clarifies the curriculum for both students and teachers and provides a focus for teaching and learning.</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Provision of a Framework:</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Outcome based education provides a robust framework for integration of the curriculum.</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Guide for Assessment:</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the outcomes provide the framework for student’s examinations.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Facilitates Curriculum Evaluation:</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The outcomes provide a framework against which curriculum can be judged.</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85AA3EFA-BC11-40B0-A543-7A11F1D05844}"/>
              </a:ext>
            </a:extLst>
          </p:cNvPr>
          <p:cNvSpPr>
            <a:spLocks noGrp="1"/>
          </p:cNvSpPr>
          <p:nvPr>
            <p:ph type="dt" sz="half" idx="10"/>
          </p:nvPr>
        </p:nvSpPr>
        <p:spPr/>
        <p:txBody>
          <a:bodyPr/>
          <a:lstStyle/>
          <a:p>
            <a:fld id="{D3F48C97-0902-4371-B24B-92823CD9F5BC}" type="datetime3">
              <a:rPr lang="en-US" smtClean="0"/>
              <a:t>24 February 2022</a:t>
            </a:fld>
            <a:endParaRPr lang="en-IN" dirty="0"/>
          </a:p>
        </p:txBody>
      </p:sp>
      <p:sp>
        <p:nvSpPr>
          <p:cNvPr id="5" name="Footer Placeholder 4">
            <a:extLst>
              <a:ext uri="{FF2B5EF4-FFF2-40B4-BE49-F238E27FC236}">
                <a16:creationId xmlns:a16="http://schemas.microsoft.com/office/drawing/2014/main" id="{F4793B05-1605-4ACC-BDA2-E0516DBE803A}"/>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E09FB536-0E1F-4E97-805E-E901B52BC7F3}"/>
              </a:ext>
            </a:extLst>
          </p:cNvPr>
          <p:cNvSpPr>
            <a:spLocks noGrp="1"/>
          </p:cNvSpPr>
          <p:nvPr>
            <p:ph type="sldNum" sz="quarter" idx="12"/>
          </p:nvPr>
        </p:nvSpPr>
        <p:spPr/>
        <p:txBody>
          <a:bodyPr/>
          <a:lstStyle/>
          <a:p>
            <a:fld id="{AC787BF1-2FA1-4124-8805-2BBA98F4F809}" type="slidenum">
              <a:rPr lang="en-IN" smtClean="0"/>
              <a:t>4</a:t>
            </a:fld>
            <a:endParaRPr lang="en-IN"/>
          </a:p>
        </p:txBody>
      </p:sp>
    </p:spTree>
    <p:extLst>
      <p:ext uri="{BB962C8B-B14F-4D97-AF65-F5344CB8AC3E}">
        <p14:creationId xmlns:p14="http://schemas.microsoft.com/office/powerpoint/2010/main" val="309352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Affective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2507499367"/>
              </p:ext>
            </p:extLst>
          </p:nvPr>
        </p:nvGraphicFramePr>
        <p:xfrm>
          <a:off x="604849" y="1344841"/>
          <a:ext cx="10812567" cy="3940223"/>
        </p:xfrm>
        <a:graphic>
          <a:graphicData uri="http://schemas.openxmlformats.org/drawingml/2006/table">
            <a:tbl>
              <a:tblPr firstRow="1" firstCol="1" bandRow="1" bandCol="1">
                <a:tableStyleId>{C4B1156A-380E-4F78-BDF5-A606A8083BF9}</a:tableStyleId>
              </a:tblPr>
              <a:tblGrid>
                <a:gridCol w="2071239">
                  <a:extLst>
                    <a:ext uri="{9D8B030D-6E8A-4147-A177-3AD203B41FA5}">
                      <a16:colId xmlns:a16="http://schemas.microsoft.com/office/drawing/2014/main" val="3519653174"/>
                    </a:ext>
                  </a:extLst>
                </a:gridCol>
                <a:gridCol w="2155971">
                  <a:extLst>
                    <a:ext uri="{9D8B030D-6E8A-4147-A177-3AD203B41FA5}">
                      <a16:colId xmlns:a16="http://schemas.microsoft.com/office/drawing/2014/main" val="3103555046"/>
                    </a:ext>
                  </a:extLst>
                </a:gridCol>
                <a:gridCol w="3456264">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718968">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3. Valuing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Attach values and express personal opinions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Decide worth and relevance of ideas, experiences; accept or commit to stance or action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Argue, challenge, debate, refute, confront, justify, persuade, criticize,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1231418">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4. Organizing or Conceptualizing Values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Reconcile internal conflicts; develop value system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Qualify and quantify personal views, state personal position and reasons, state beliefs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Build, develop, formulate, defend, modify, relate, prioritize, reconcile, contrast, arrange, compare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r h="788565">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5. Internalizing Values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Adopt belief system and philosophy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Self-reliant; behave consistently with personal value set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Act, display, influence, solve, practice,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0538462"/>
                  </a:ext>
                </a:extLst>
              </a:tr>
            </a:tbl>
          </a:graphicData>
        </a:graphic>
      </p:graphicFrame>
      <p:sp>
        <p:nvSpPr>
          <p:cNvPr id="4" name="Date Placeholder 3">
            <a:extLst>
              <a:ext uri="{FF2B5EF4-FFF2-40B4-BE49-F238E27FC236}">
                <a16:creationId xmlns:a16="http://schemas.microsoft.com/office/drawing/2014/main" id="{A786D504-069C-48AF-B2C8-D74BDD0CA84B}"/>
              </a:ext>
            </a:extLst>
          </p:cNvPr>
          <p:cNvSpPr>
            <a:spLocks noGrp="1"/>
          </p:cNvSpPr>
          <p:nvPr>
            <p:ph type="dt" sz="half" idx="10"/>
          </p:nvPr>
        </p:nvSpPr>
        <p:spPr/>
        <p:txBody>
          <a:bodyPr/>
          <a:lstStyle/>
          <a:p>
            <a:fld id="{9F90D675-376E-47E4-AA69-6C9204C6406C}" type="datetime3">
              <a:rPr lang="en-US" smtClean="0"/>
              <a:t>24 February 2022</a:t>
            </a:fld>
            <a:endParaRPr lang="en-IN" dirty="0"/>
          </a:p>
        </p:txBody>
      </p:sp>
      <p:sp>
        <p:nvSpPr>
          <p:cNvPr id="5" name="Footer Placeholder 4">
            <a:extLst>
              <a:ext uri="{FF2B5EF4-FFF2-40B4-BE49-F238E27FC236}">
                <a16:creationId xmlns:a16="http://schemas.microsoft.com/office/drawing/2014/main" id="{08F0AA29-D3F3-46D9-BA70-356A048E7350}"/>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F515A80-DF17-4B96-AD31-F950617AB7D1}"/>
              </a:ext>
            </a:extLst>
          </p:cNvPr>
          <p:cNvSpPr>
            <a:spLocks noGrp="1"/>
          </p:cNvSpPr>
          <p:nvPr>
            <p:ph type="sldNum" sz="quarter" idx="12"/>
          </p:nvPr>
        </p:nvSpPr>
        <p:spPr/>
        <p:txBody>
          <a:bodyPr/>
          <a:lstStyle/>
          <a:p>
            <a:fld id="{AC787BF1-2FA1-4124-8805-2BBA98F4F809}" type="slidenum">
              <a:rPr lang="en-IN" smtClean="0"/>
              <a:t>40</a:t>
            </a:fld>
            <a:endParaRPr lang="en-IN"/>
          </a:p>
        </p:txBody>
      </p:sp>
    </p:spTree>
    <p:extLst>
      <p:ext uri="{BB962C8B-B14F-4D97-AF65-F5344CB8AC3E}">
        <p14:creationId xmlns:p14="http://schemas.microsoft.com/office/powerpoint/2010/main" val="3685571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latin typeface="Georgia Pro" panose="02040502050405020303" pitchFamily="18" charset="0"/>
                <a:cs typeface="Times New Roman" panose="02020603050405020304" pitchFamily="18" charset="0"/>
              </a:rPr>
              <a:t>Psychomotor</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3575209395"/>
              </p:ext>
            </p:extLst>
          </p:nvPr>
        </p:nvGraphicFramePr>
        <p:xfrm>
          <a:off x="604849" y="1344841"/>
          <a:ext cx="10812567" cy="4764022"/>
        </p:xfrm>
        <a:graphic>
          <a:graphicData uri="http://schemas.openxmlformats.org/drawingml/2006/table">
            <a:tbl>
              <a:tblPr firstRow="1" firstCol="1" bandRow="1" bandCol="1">
                <a:tableStyleId>{C4B1156A-380E-4F78-BDF5-A606A8083BF9}</a:tableStyleId>
              </a:tblPr>
              <a:tblGrid>
                <a:gridCol w="2306131">
                  <a:extLst>
                    <a:ext uri="{9D8B030D-6E8A-4147-A177-3AD203B41FA5}">
                      <a16:colId xmlns:a16="http://schemas.microsoft.com/office/drawing/2014/main" val="3519653174"/>
                    </a:ext>
                  </a:extLst>
                </a:gridCol>
                <a:gridCol w="2197915">
                  <a:extLst>
                    <a:ext uri="{9D8B030D-6E8A-4147-A177-3AD203B41FA5}">
                      <a16:colId xmlns:a16="http://schemas.microsoft.com/office/drawing/2014/main" val="3103555046"/>
                    </a:ext>
                  </a:extLst>
                </a:gridCol>
                <a:gridCol w="3179428">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718968">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1. Imitation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action of another; observe and replicate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Watch teacher or trainer and repeat action, process or activity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follow, replicate, repeat, adhere, attempt, reproduce, organize, sketch, duplicate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923542">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2. Manipulation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Reproduce activity from instruction or memory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Carry out task from written or verbal instruction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Re-create, build, perform, execute, implement, acquire, conduct, operate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r h="788565">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3. Precision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Execute skill reliably, independent of help, activity is quick, smooth, and accurate</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Perform a task or activity with expertise and to high quality without assistance or instruction; able to demonstrate an activity to other learners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Demonstrate, complete, show, perfect, calibrate, control, achieve, accomplish, master, refine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0538462"/>
                  </a:ext>
                </a:extLst>
              </a:tr>
            </a:tbl>
          </a:graphicData>
        </a:graphic>
      </p:graphicFrame>
      <p:sp>
        <p:nvSpPr>
          <p:cNvPr id="4" name="Date Placeholder 3">
            <a:extLst>
              <a:ext uri="{FF2B5EF4-FFF2-40B4-BE49-F238E27FC236}">
                <a16:creationId xmlns:a16="http://schemas.microsoft.com/office/drawing/2014/main" id="{26B420EE-6D50-4E30-9533-830F2BE73003}"/>
              </a:ext>
            </a:extLst>
          </p:cNvPr>
          <p:cNvSpPr>
            <a:spLocks noGrp="1"/>
          </p:cNvSpPr>
          <p:nvPr>
            <p:ph type="dt" sz="half" idx="10"/>
          </p:nvPr>
        </p:nvSpPr>
        <p:spPr/>
        <p:txBody>
          <a:bodyPr/>
          <a:lstStyle/>
          <a:p>
            <a:fld id="{0CCC69C7-1164-437F-A2A9-CBDB5F74218B}" type="datetime3">
              <a:rPr lang="en-US" smtClean="0"/>
              <a:t>24 February 2022</a:t>
            </a:fld>
            <a:endParaRPr lang="en-IN" dirty="0"/>
          </a:p>
        </p:txBody>
      </p:sp>
      <p:sp>
        <p:nvSpPr>
          <p:cNvPr id="5" name="Footer Placeholder 4">
            <a:extLst>
              <a:ext uri="{FF2B5EF4-FFF2-40B4-BE49-F238E27FC236}">
                <a16:creationId xmlns:a16="http://schemas.microsoft.com/office/drawing/2014/main" id="{685E6E42-8D61-400F-9063-7105FA3C86FF}"/>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FBDDBFC-DF2D-4A44-B141-2A04211CFEEE}"/>
              </a:ext>
            </a:extLst>
          </p:cNvPr>
          <p:cNvSpPr>
            <a:spLocks noGrp="1"/>
          </p:cNvSpPr>
          <p:nvPr>
            <p:ph type="sldNum" sz="quarter" idx="12"/>
          </p:nvPr>
        </p:nvSpPr>
        <p:spPr/>
        <p:txBody>
          <a:bodyPr/>
          <a:lstStyle/>
          <a:p>
            <a:fld id="{AC787BF1-2FA1-4124-8805-2BBA98F4F809}" type="slidenum">
              <a:rPr lang="en-IN" smtClean="0"/>
              <a:t>41</a:t>
            </a:fld>
            <a:endParaRPr lang="en-IN"/>
          </a:p>
        </p:txBody>
      </p:sp>
    </p:spTree>
    <p:extLst>
      <p:ext uri="{BB962C8B-B14F-4D97-AF65-F5344CB8AC3E}">
        <p14:creationId xmlns:p14="http://schemas.microsoft.com/office/powerpoint/2010/main" val="1307506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latin typeface="Georgia Pro" panose="02040502050405020303" pitchFamily="18" charset="0"/>
                <a:cs typeface="Times New Roman" panose="02020603050405020304" pitchFamily="18" charset="0"/>
              </a:rPr>
              <a:t>Psychomotor</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2135689783"/>
              </p:ext>
            </p:extLst>
          </p:nvPr>
        </p:nvGraphicFramePr>
        <p:xfrm>
          <a:off x="604849" y="1344841"/>
          <a:ext cx="10812567" cy="4168404"/>
        </p:xfrm>
        <a:graphic>
          <a:graphicData uri="http://schemas.openxmlformats.org/drawingml/2006/table">
            <a:tbl>
              <a:tblPr firstRow="1" firstCol="1" bandRow="1" bandCol="1">
                <a:tableStyleId>{C4B1156A-380E-4F78-BDF5-A606A8083BF9}</a:tableStyleId>
              </a:tblPr>
              <a:tblGrid>
                <a:gridCol w="2306131">
                  <a:extLst>
                    <a:ext uri="{9D8B030D-6E8A-4147-A177-3AD203B41FA5}">
                      <a16:colId xmlns:a16="http://schemas.microsoft.com/office/drawing/2014/main" val="3519653174"/>
                    </a:ext>
                  </a:extLst>
                </a:gridCol>
                <a:gridCol w="2197915">
                  <a:extLst>
                    <a:ext uri="{9D8B030D-6E8A-4147-A177-3AD203B41FA5}">
                      <a16:colId xmlns:a16="http://schemas.microsoft.com/office/drawing/2014/main" val="3103555046"/>
                    </a:ext>
                  </a:extLst>
                </a:gridCol>
                <a:gridCol w="3179428">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1425204">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4. Articulation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Adapt and integrate expertise to satisfy a new context or task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Relate and combine associated activities to develop methods to meet varying, novel requirements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Solve, adapt, combine, coordinate, revise, integrate, adapt, develop, formulate, modify, master</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923542">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5. Naturalization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Instinctive, effortless, unconscious mastery of activity and related skills at strategic level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Define aim, approach and strategy for use of activities to meet strategic need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Construct, compose, create, design, specify, manage, invent, project-manage, originate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bl>
          </a:graphicData>
        </a:graphic>
      </p:graphicFrame>
      <p:sp>
        <p:nvSpPr>
          <p:cNvPr id="4" name="Date Placeholder 3">
            <a:extLst>
              <a:ext uri="{FF2B5EF4-FFF2-40B4-BE49-F238E27FC236}">
                <a16:creationId xmlns:a16="http://schemas.microsoft.com/office/drawing/2014/main" id="{E92561D1-CFCD-45AF-AD67-CD785574E93C}"/>
              </a:ext>
            </a:extLst>
          </p:cNvPr>
          <p:cNvSpPr>
            <a:spLocks noGrp="1"/>
          </p:cNvSpPr>
          <p:nvPr>
            <p:ph type="dt" sz="half" idx="10"/>
          </p:nvPr>
        </p:nvSpPr>
        <p:spPr/>
        <p:txBody>
          <a:bodyPr/>
          <a:lstStyle/>
          <a:p>
            <a:fld id="{4D9529D5-204B-499F-8ACF-66B7449BE0F9}" type="datetime3">
              <a:rPr lang="en-US" smtClean="0"/>
              <a:t>24 February 2022</a:t>
            </a:fld>
            <a:endParaRPr lang="en-IN" dirty="0"/>
          </a:p>
        </p:txBody>
      </p:sp>
      <p:sp>
        <p:nvSpPr>
          <p:cNvPr id="5" name="Footer Placeholder 4">
            <a:extLst>
              <a:ext uri="{FF2B5EF4-FFF2-40B4-BE49-F238E27FC236}">
                <a16:creationId xmlns:a16="http://schemas.microsoft.com/office/drawing/2014/main" id="{AEED2A5D-E600-4F12-91FC-25A14965AEC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786B81FE-7051-4B8B-9293-4B32378C9047}"/>
              </a:ext>
            </a:extLst>
          </p:cNvPr>
          <p:cNvSpPr>
            <a:spLocks noGrp="1"/>
          </p:cNvSpPr>
          <p:nvPr>
            <p:ph type="sldNum" sz="quarter" idx="12"/>
          </p:nvPr>
        </p:nvSpPr>
        <p:spPr/>
        <p:txBody>
          <a:bodyPr/>
          <a:lstStyle/>
          <a:p>
            <a:fld id="{AC787BF1-2FA1-4124-8805-2BBA98F4F809}" type="slidenum">
              <a:rPr lang="en-IN" smtClean="0"/>
              <a:t>42</a:t>
            </a:fld>
            <a:endParaRPr lang="en-IN"/>
          </a:p>
        </p:txBody>
      </p:sp>
    </p:spTree>
    <p:extLst>
      <p:ext uri="{BB962C8B-B14F-4D97-AF65-F5344CB8AC3E}">
        <p14:creationId xmlns:p14="http://schemas.microsoft.com/office/powerpoint/2010/main" val="403324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Remembering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75375" y="2612648"/>
            <a:ext cx="10750610" cy="1781627"/>
            <a:chOff x="6473" y="1895"/>
            <a:chExt cx="8978652" cy="2341323"/>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2341323"/>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48135"/>
              <a:ext cx="8816962" cy="2260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Recognizing- </a:t>
              </a:r>
              <a:r>
                <a:rPr lang="en-IN" sz="2000" kern="1200" dirty="0">
                  <a:solidFill>
                    <a:sysClr val="windowText" lastClr="000000"/>
                  </a:solidFill>
                  <a:latin typeface="Georgia Pro" panose="02040502050405020303" pitchFamily="18" charset="0"/>
                </a:rPr>
                <a:t>essentially means that the solutions are presented, and the learner can recognize the correct response from the presented solutions. </a:t>
              </a:r>
            </a:p>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Recalling</a:t>
              </a:r>
              <a:r>
                <a:rPr lang="en-IN" sz="2000" kern="1200" dirty="0">
                  <a:solidFill>
                    <a:sysClr val="windowText" lastClr="000000"/>
                  </a:solidFill>
                  <a:latin typeface="Georgia Pro" panose="02040502050405020303" pitchFamily="18" charset="0"/>
                </a:rPr>
                <a:t>-is recalling from long term memory based on certain key word that is provided to the learner.</a:t>
              </a:r>
            </a:p>
          </p:txBody>
        </p:sp>
      </p:grpSp>
      <p:grpSp>
        <p:nvGrpSpPr>
          <p:cNvPr id="12" name="Group 11">
            <a:extLst>
              <a:ext uri="{FF2B5EF4-FFF2-40B4-BE49-F238E27FC236}">
                <a16:creationId xmlns:a16="http://schemas.microsoft.com/office/drawing/2014/main" id="{28CD153A-CE1D-486E-A4D1-6D93241EFEE5}"/>
              </a:ext>
            </a:extLst>
          </p:cNvPr>
          <p:cNvGrpSpPr/>
          <p:nvPr/>
        </p:nvGrpSpPr>
        <p:grpSpPr>
          <a:xfrm>
            <a:off x="625162" y="4659770"/>
            <a:ext cx="7386323" cy="1544781"/>
            <a:chOff x="0" y="2835306"/>
            <a:chExt cx="6389737"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4" y="2889801"/>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kern="1200" dirty="0">
                  <a:solidFill>
                    <a:schemeClr val="tx1"/>
                  </a:solidFill>
                  <a:latin typeface="Georgia Pro" panose="02040502050405020303" pitchFamily="18" charset="0"/>
                </a:rPr>
                <a:t>Multiple-choice test, recount facts or statistics, recall a process, rules, definitions; quote law or procedure </a:t>
              </a:r>
              <a:endParaRPr lang="en-IN" sz="2000" kern="1200" dirty="0">
                <a:solidFill>
                  <a:schemeClr val="tx1"/>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8090855" y="4659770"/>
            <a:ext cx="3188117" cy="1544781"/>
            <a:chOff x="6503803" y="2941625"/>
            <a:chExt cx="2472558" cy="1853038"/>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5"/>
              <a:ext cx="2472558"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95899"/>
              <a:ext cx="2364010" cy="1744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spcAft>
                  <a:spcPct val="35000"/>
                </a:spcAft>
                <a:buNone/>
              </a:pPr>
              <a:r>
                <a:rPr lang="en-US" sz="2000" kern="1200" dirty="0">
                  <a:solidFill>
                    <a:schemeClr val="tx1"/>
                  </a:solidFill>
                  <a:latin typeface="Georgia Pro" panose="02040502050405020303" pitchFamily="18" charset="0"/>
                </a:rPr>
                <a:t>Arrange, define, describe, label, list, memorize, recognize, relate, reproduce, select, state</a:t>
              </a:r>
              <a:endParaRPr lang="en-IN" sz="2000" kern="1200" dirty="0">
                <a:solidFill>
                  <a:schemeClr val="tx1"/>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188075"/>
            <a:ext cx="10641480" cy="1307847"/>
            <a:chOff x="0" y="2835306"/>
            <a:chExt cx="6389737" cy="1571115"/>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Recall or recognize information </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42BE38F7-9EF6-4646-8296-2500E132B3D6}"/>
              </a:ext>
            </a:extLst>
          </p:cNvPr>
          <p:cNvSpPr>
            <a:spLocks noGrp="1"/>
          </p:cNvSpPr>
          <p:nvPr>
            <p:ph type="dt" sz="half" idx="10"/>
          </p:nvPr>
        </p:nvSpPr>
        <p:spPr/>
        <p:txBody>
          <a:bodyPr/>
          <a:lstStyle/>
          <a:p>
            <a:fld id="{9B71064C-CFE3-4875-8D91-7DDDC32B6BEE}" type="datetime3">
              <a:rPr lang="en-US" smtClean="0"/>
              <a:t>24 February 2022</a:t>
            </a:fld>
            <a:endParaRPr lang="en-IN" dirty="0"/>
          </a:p>
        </p:txBody>
      </p:sp>
      <p:sp>
        <p:nvSpPr>
          <p:cNvPr id="4" name="Footer Placeholder 3">
            <a:extLst>
              <a:ext uri="{FF2B5EF4-FFF2-40B4-BE49-F238E27FC236}">
                <a16:creationId xmlns:a16="http://schemas.microsoft.com/office/drawing/2014/main" id="{542E5563-72AA-4F63-B724-9D659379BE2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B5325D7-B931-4B95-BFB1-0BD45A1B808E}"/>
              </a:ext>
            </a:extLst>
          </p:cNvPr>
          <p:cNvSpPr>
            <a:spLocks noGrp="1"/>
          </p:cNvSpPr>
          <p:nvPr>
            <p:ph type="sldNum" sz="quarter" idx="12"/>
          </p:nvPr>
        </p:nvSpPr>
        <p:spPr/>
        <p:txBody>
          <a:bodyPr/>
          <a:lstStyle/>
          <a:p>
            <a:fld id="{AC787BF1-2FA1-4124-8805-2BBA98F4F809}" type="slidenum">
              <a:rPr lang="en-IN" smtClean="0"/>
              <a:t>43</a:t>
            </a:fld>
            <a:endParaRPr lang="en-IN"/>
          </a:p>
        </p:txBody>
      </p:sp>
    </p:spTree>
    <p:extLst>
      <p:ext uri="{BB962C8B-B14F-4D97-AF65-F5344CB8AC3E}">
        <p14:creationId xmlns:p14="http://schemas.microsoft.com/office/powerpoint/2010/main" val="3624317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18054" y="2310217"/>
            <a:ext cx="11016808" cy="3578855"/>
            <a:chOff x="6473" y="1893"/>
            <a:chExt cx="8978652" cy="5640217"/>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564021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3"/>
              <a:ext cx="8816962" cy="52126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Interpreting: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changing from one expression to another; Translating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Exemplifying: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giving a specific example or instance of a general concept or principle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[Example:</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Providing a specific example of a viscous fluid that we encounter in</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daily life]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Classifying: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recognizing that a specific instance; complimentary process of Exemplifying.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Summarizing: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abstracting, generalizing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518054" y="1375795"/>
            <a:ext cx="11016808" cy="724697"/>
            <a:chOff x="0" y="2835306"/>
            <a:chExt cx="6389737" cy="941024"/>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7"/>
              <a:ext cx="6389737" cy="941023"/>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9410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Understand meaning, re-state data in one's own words, interpret, extrapolate, translate </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9C6DFBF8-D396-416B-A800-C8C5E902D377}"/>
              </a:ext>
            </a:extLst>
          </p:cNvPr>
          <p:cNvSpPr>
            <a:spLocks noGrp="1"/>
          </p:cNvSpPr>
          <p:nvPr>
            <p:ph type="dt" sz="half" idx="10"/>
          </p:nvPr>
        </p:nvSpPr>
        <p:spPr/>
        <p:txBody>
          <a:bodyPr/>
          <a:lstStyle/>
          <a:p>
            <a:fld id="{51AA5B38-2623-43E4-9FB8-4AA30CEF6EC4}" type="datetime3">
              <a:rPr lang="en-US" smtClean="0"/>
              <a:t>24 February 2022</a:t>
            </a:fld>
            <a:endParaRPr lang="en-IN" dirty="0"/>
          </a:p>
        </p:txBody>
      </p:sp>
      <p:sp>
        <p:nvSpPr>
          <p:cNvPr id="4" name="Footer Placeholder 3">
            <a:extLst>
              <a:ext uri="{FF2B5EF4-FFF2-40B4-BE49-F238E27FC236}">
                <a16:creationId xmlns:a16="http://schemas.microsoft.com/office/drawing/2014/main" id="{8CD8FC62-E4C5-4B90-9CDE-F265A5A30A2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941EE64-6D6A-4A65-951F-647A97DEBDE3}"/>
              </a:ext>
            </a:extLst>
          </p:cNvPr>
          <p:cNvSpPr>
            <a:spLocks noGrp="1"/>
          </p:cNvSpPr>
          <p:nvPr>
            <p:ph type="sldNum" sz="quarter" idx="12"/>
          </p:nvPr>
        </p:nvSpPr>
        <p:spPr/>
        <p:txBody>
          <a:bodyPr/>
          <a:lstStyle/>
          <a:p>
            <a:fld id="{AC787BF1-2FA1-4124-8805-2BBA98F4F809}" type="slidenum">
              <a:rPr lang="en-IN" smtClean="0"/>
              <a:t>44</a:t>
            </a:fld>
            <a:endParaRPr lang="en-IN"/>
          </a:p>
        </p:txBody>
      </p:sp>
    </p:spTree>
    <p:extLst>
      <p:ext uri="{BB962C8B-B14F-4D97-AF65-F5344CB8AC3E}">
        <p14:creationId xmlns:p14="http://schemas.microsoft.com/office/powerpoint/2010/main" val="410515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34832" y="1160929"/>
            <a:ext cx="10750610" cy="4291915"/>
            <a:chOff x="6473" y="1895"/>
            <a:chExt cx="8978652" cy="5640215"/>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564021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6"/>
              <a:ext cx="8816962" cy="56402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marL="0" lvl="0" indent="0" algn="just" defTabSz="1200150">
                <a:lnSpc>
                  <a:spcPct val="90000"/>
                </a:lnSpc>
                <a:spcBef>
                  <a:spcPct val="0"/>
                </a:spcBef>
                <a:spcAft>
                  <a:spcPct val="35000"/>
                </a:spcAft>
                <a:buNone/>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abstracting a concept or principle from a set of examples. A related process is to</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this inferred principle to create a new instance. An example of executing a cognitive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process associated with apply.</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 and executing are often used together on cognitive tasks.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Comparing: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detecting similarities and differences between two or more ideas, concepts, events, etc. This can contribute to reasoning by analogy also.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Explaining: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 student is able to construct and use a cause-and-effect model of a system to explain a phenomenon or to determine how a change in one part of the system affects the other parts. The model may be derived from a formal theory, or it may be an empirical model. A variety of assessment strategies are possible with respect to this subprocess. Assessment could include, reasoning, troubleshooting, redesigning and predicting</a:t>
              </a:r>
              <a:endParaRPr lang="en-IN" sz="2000" kern="1200" dirty="0">
                <a:solidFill>
                  <a:sysClr val="windowText" lastClr="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9395C921-5703-4B28-AADE-CD28591477BE}"/>
              </a:ext>
            </a:extLst>
          </p:cNvPr>
          <p:cNvSpPr>
            <a:spLocks noGrp="1"/>
          </p:cNvSpPr>
          <p:nvPr>
            <p:ph type="dt" sz="half" idx="10"/>
          </p:nvPr>
        </p:nvSpPr>
        <p:spPr/>
        <p:txBody>
          <a:bodyPr/>
          <a:lstStyle/>
          <a:p>
            <a:fld id="{C76FA2FE-B900-4F02-A72F-BB9A98BA9DD3}" type="datetime3">
              <a:rPr lang="en-US" smtClean="0"/>
              <a:t>24 February 2022</a:t>
            </a:fld>
            <a:endParaRPr lang="en-IN" dirty="0"/>
          </a:p>
        </p:txBody>
      </p:sp>
      <p:sp>
        <p:nvSpPr>
          <p:cNvPr id="4" name="Footer Placeholder 3">
            <a:extLst>
              <a:ext uri="{FF2B5EF4-FFF2-40B4-BE49-F238E27FC236}">
                <a16:creationId xmlns:a16="http://schemas.microsoft.com/office/drawing/2014/main" id="{93372446-C563-46A7-94EA-EB4B98C9396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FB8493E-2362-4A5D-9882-85FF3A46C537}"/>
              </a:ext>
            </a:extLst>
          </p:cNvPr>
          <p:cNvSpPr>
            <a:spLocks noGrp="1"/>
          </p:cNvSpPr>
          <p:nvPr>
            <p:ph type="sldNum" sz="quarter" idx="12"/>
          </p:nvPr>
        </p:nvSpPr>
        <p:spPr/>
        <p:txBody>
          <a:bodyPr/>
          <a:lstStyle/>
          <a:p>
            <a:fld id="{AC787BF1-2FA1-4124-8805-2BBA98F4F809}" type="slidenum">
              <a:rPr lang="en-IN" smtClean="0"/>
              <a:t>45</a:t>
            </a:fld>
            <a:endParaRPr lang="en-IN"/>
          </a:p>
        </p:txBody>
      </p:sp>
    </p:spTree>
    <p:extLst>
      <p:ext uri="{BB962C8B-B14F-4D97-AF65-F5344CB8AC3E}">
        <p14:creationId xmlns:p14="http://schemas.microsoft.com/office/powerpoint/2010/main" val="1440452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28CD153A-CE1D-486E-A4D1-6D93241EFEE5}"/>
              </a:ext>
            </a:extLst>
          </p:cNvPr>
          <p:cNvGrpSpPr/>
          <p:nvPr/>
        </p:nvGrpSpPr>
        <p:grpSpPr>
          <a:xfrm>
            <a:off x="704532" y="1158413"/>
            <a:ext cx="10830330" cy="1333117"/>
            <a:chOff x="0" y="2835306"/>
            <a:chExt cx="6389737"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4" y="2889801"/>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Explain or interpret meaning from a given scenario or statement, suggest treatment, reaction or solution to given problem, create examples or metaphors </a:t>
              </a:r>
              <a:endParaRPr lang="en-IN" sz="2000" kern="1200" dirty="0">
                <a:solidFill>
                  <a:schemeClr val="tx1"/>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680835" y="2617366"/>
            <a:ext cx="10830330" cy="3498209"/>
            <a:chOff x="6503803" y="2910142"/>
            <a:chExt cx="2472558" cy="1825392"/>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6"/>
              <a:ext cx="2472558" cy="179390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10142"/>
              <a:ext cx="2389436" cy="1793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interpreting: translate, paraphrase, represent, clarify; </a:t>
              </a:r>
              <a:r>
                <a:rPr lang="en-US" sz="2000" dirty="0">
                  <a:solidFill>
                    <a:srgbClr val="000000"/>
                  </a:solidFill>
                  <a:latin typeface="Georgia Pro" panose="02040502050405020303" pitchFamily="18" charset="0"/>
                  <a:cs typeface="Times New Roman" panose="02020603050405020304" pitchFamily="18" charset="0"/>
                </a:rPr>
                <a:t>re-write, interpret, example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exemplifying: illustrate, instantiate; </a:t>
              </a: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classifying: categorize, subsume; </a:t>
              </a:r>
              <a:r>
                <a:rPr lang="en-US" sz="2000" dirty="0">
                  <a:solidFill>
                    <a:srgbClr val="000000"/>
                  </a:solidFill>
                  <a:latin typeface="Georgia Pro" panose="02040502050405020303" pitchFamily="18" charset="0"/>
                  <a:cs typeface="Times New Roman" panose="02020603050405020304" pitchFamily="18" charset="0"/>
                </a:rPr>
                <a:t>classify,</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summarizing: generalize, abstract; </a:t>
              </a:r>
              <a:r>
                <a:rPr lang="en-US" sz="2000" dirty="0">
                  <a:solidFill>
                    <a:srgbClr val="000000"/>
                  </a:solidFill>
                  <a:latin typeface="Georgia Pro" panose="02040502050405020303" pitchFamily="18" charset="0"/>
                  <a:cs typeface="Times New Roman" panose="02020603050405020304" pitchFamily="18" charset="0"/>
                </a:rPr>
                <a:t>summarize, theorize,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 find a pattern, extrapolate, predict; </a:t>
              </a:r>
              <a:r>
                <a:rPr lang="en-US" sz="2000" dirty="0">
                  <a:solidFill>
                    <a:srgbClr val="000000"/>
                  </a:solidFill>
                  <a:latin typeface="Georgia Pro" panose="02040502050405020303" pitchFamily="18" charset="0"/>
                  <a:cs typeface="Times New Roman" panose="02020603050405020304" pitchFamily="18" charset="0"/>
                </a:rPr>
                <a:t>report, interpolate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comparing: contrast, compare, match, distinguish,</a:t>
              </a:r>
              <a:r>
                <a:rPr lang="en-US" sz="2000" dirty="0">
                  <a:solidFill>
                    <a:srgbClr val="000000"/>
                  </a:solidFill>
                  <a:latin typeface="Georgia Pro" panose="02040502050405020303" pitchFamily="18" charset="0"/>
                  <a:cs typeface="Times New Roman" panose="02020603050405020304" pitchFamily="18" charset="0"/>
                </a:rPr>
                <a:t> critique,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differentiate; </a:t>
              </a:r>
              <a:r>
                <a:rPr lang="en-US" sz="2000" dirty="0">
                  <a:solidFill>
                    <a:srgbClr val="000000"/>
                  </a:solidFill>
                  <a:latin typeface="Georgia Pro" panose="02040502050405020303" pitchFamily="18" charset="0"/>
                  <a:cs typeface="Times New Roman" panose="02020603050405020304" pitchFamily="18" charset="0"/>
                </a:rPr>
                <a:t>reword, review, reference, mapping</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explaining: construct a model, explain,</a:t>
              </a:r>
              <a:r>
                <a:rPr lang="en-US" sz="2000" dirty="0">
                  <a:solidFill>
                    <a:srgbClr val="000000"/>
                  </a:solidFill>
                  <a:latin typeface="Georgia Pro" panose="02040502050405020303" pitchFamily="18" charset="0"/>
                  <a:cs typeface="Times New Roman" panose="02020603050405020304" pitchFamily="18" charset="0"/>
                </a:rPr>
                <a:t> reiterate,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US" sz="2000" dirty="0">
                  <a:solidFill>
                    <a:srgbClr val="000000"/>
                  </a:solidFill>
                  <a:latin typeface="Georgia Pro" panose="02040502050405020303" pitchFamily="18" charset="0"/>
                  <a:cs typeface="Times New Roman" panose="02020603050405020304" pitchFamily="18" charset="0"/>
                </a:rPr>
                <a:t>discuss, estimate</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56ACAA5E-6E98-4294-B7E2-1B4DCBA2EA91}"/>
              </a:ext>
            </a:extLst>
          </p:cNvPr>
          <p:cNvSpPr>
            <a:spLocks noGrp="1"/>
          </p:cNvSpPr>
          <p:nvPr>
            <p:ph type="dt" sz="half" idx="10"/>
          </p:nvPr>
        </p:nvSpPr>
        <p:spPr/>
        <p:txBody>
          <a:bodyPr/>
          <a:lstStyle/>
          <a:p>
            <a:fld id="{75B4FD0E-0F92-406D-A8EA-9957127596D9}" type="datetime3">
              <a:rPr lang="en-US" smtClean="0"/>
              <a:t>24 February 2022</a:t>
            </a:fld>
            <a:endParaRPr lang="en-IN" dirty="0"/>
          </a:p>
        </p:txBody>
      </p:sp>
      <p:sp>
        <p:nvSpPr>
          <p:cNvPr id="4" name="Footer Placeholder 3">
            <a:extLst>
              <a:ext uri="{FF2B5EF4-FFF2-40B4-BE49-F238E27FC236}">
                <a16:creationId xmlns:a16="http://schemas.microsoft.com/office/drawing/2014/main" id="{03B2FABD-6323-4D6A-89CC-47DC956F1F7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02BB4A88-AC2E-416E-9E29-A6A298F9E542}"/>
              </a:ext>
            </a:extLst>
          </p:cNvPr>
          <p:cNvSpPr>
            <a:spLocks noGrp="1"/>
          </p:cNvSpPr>
          <p:nvPr>
            <p:ph type="sldNum" sz="quarter" idx="12"/>
          </p:nvPr>
        </p:nvSpPr>
        <p:spPr/>
        <p:txBody>
          <a:bodyPr/>
          <a:lstStyle/>
          <a:p>
            <a:fld id="{AC787BF1-2FA1-4124-8805-2BBA98F4F809}" type="slidenum">
              <a:rPr lang="en-IN" smtClean="0"/>
              <a:t>46</a:t>
            </a:fld>
            <a:endParaRPr lang="en-IN"/>
          </a:p>
        </p:txBody>
      </p:sp>
    </p:spTree>
    <p:extLst>
      <p:ext uri="{BB962C8B-B14F-4D97-AF65-F5344CB8AC3E}">
        <p14:creationId xmlns:p14="http://schemas.microsoft.com/office/powerpoint/2010/main" val="1562295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Applying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2376159"/>
            <a:chOff x="6473" y="1895"/>
            <a:chExt cx="8978652" cy="2341323"/>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2341323"/>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2306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Sub-Category:</a:t>
              </a:r>
            </a:p>
            <a:p>
              <a:pPr marL="0" lvl="0" indent="0" algn="just" defTabSz="1200150">
                <a:lnSpc>
                  <a:spcPct val="90000"/>
                </a:lnSpc>
                <a:spcBef>
                  <a:spcPct val="0"/>
                </a:spcBef>
                <a:spcAft>
                  <a:spcPct val="35000"/>
                </a:spcAft>
                <a:buNone/>
              </a:pPr>
              <a:r>
                <a:rPr lang="en-US" sz="2000" b="1" i="0" dirty="0">
                  <a:solidFill>
                    <a:srgbClr val="000000"/>
                  </a:solidFill>
                  <a:effectLst/>
                  <a:latin typeface="Georgia Pro" panose="02040502050405020303" pitchFamily="18" charset="0"/>
                </a:rPr>
                <a:t>Executing:</a:t>
              </a:r>
              <a:r>
                <a:rPr lang="en-US" sz="2000" b="0" i="0" dirty="0">
                  <a:solidFill>
                    <a:srgbClr val="000000"/>
                  </a:solidFill>
                  <a:effectLst/>
                  <a:latin typeface="Georgia Pro" panose="02040502050405020303" pitchFamily="18" charset="0"/>
                </a:rPr>
                <a:t> solving a task for which the right procedure is already known, this produces clear solution. Routinely carry out the procedure, clearly indicated in the problem itself or the context.</a:t>
              </a:r>
            </a:p>
            <a:p>
              <a:pPr marL="0" lvl="0" indent="0" algn="just" defTabSz="1200150">
                <a:lnSpc>
                  <a:spcPct val="90000"/>
                </a:lnSpc>
                <a:spcBef>
                  <a:spcPct val="0"/>
                </a:spcBef>
                <a:spcAft>
                  <a:spcPct val="35000"/>
                </a:spcAft>
                <a:buNone/>
              </a:pPr>
              <a:r>
                <a:rPr lang="en-US" sz="2000" b="1" dirty="0">
                  <a:solidFill>
                    <a:srgbClr val="000000"/>
                  </a:solidFill>
                  <a:latin typeface="Georgia Pro" panose="02040502050405020303" pitchFamily="18" charset="0"/>
                </a:rPr>
                <a:t>Implementing:</a:t>
              </a:r>
              <a:r>
                <a:rPr lang="en-US" sz="2000" dirty="0">
                  <a:solidFill>
                    <a:srgbClr val="000000"/>
                  </a:solidFill>
                  <a:latin typeface="Georgia Pro" panose="02040502050405020303" pitchFamily="18" charset="0"/>
                </a:rPr>
                <a:t> implies</a:t>
              </a:r>
              <a:r>
                <a:rPr lang="en-US" sz="2000" b="0" i="0" dirty="0">
                  <a:solidFill>
                    <a:srgbClr val="000000"/>
                  </a:solidFill>
                  <a:effectLst/>
                  <a:latin typeface="Georgia Pro" panose="02040502050405020303" pitchFamily="18" charset="0"/>
                </a:rPr>
                <a:t> solving a problem that has features which have not been encountered in that form earlier. Student must select a procedure, may have to even modify it, to solve the task.</a:t>
              </a:r>
              <a:endParaRPr lang="en-IN" sz="2000" kern="1200" dirty="0">
                <a:solidFill>
                  <a:sysClr val="windowText" lastClr="000000"/>
                </a:solidFill>
                <a:latin typeface="Georgia Pro" panose="02040502050405020303" pitchFamily="18" charset="0"/>
              </a:endParaRPr>
            </a:p>
          </p:txBody>
        </p:sp>
      </p:grpSp>
      <p:grpSp>
        <p:nvGrpSpPr>
          <p:cNvPr id="12" name="Group 11">
            <a:extLst>
              <a:ext uri="{FF2B5EF4-FFF2-40B4-BE49-F238E27FC236}">
                <a16:creationId xmlns:a16="http://schemas.microsoft.com/office/drawing/2014/main" id="{28CD153A-CE1D-486E-A4D1-6D93241EFEE5}"/>
              </a:ext>
            </a:extLst>
          </p:cNvPr>
          <p:cNvGrpSpPr/>
          <p:nvPr/>
        </p:nvGrpSpPr>
        <p:grpSpPr>
          <a:xfrm>
            <a:off x="618722" y="4532143"/>
            <a:ext cx="5563964" cy="1667321"/>
            <a:chOff x="1" y="2835306"/>
            <a:chExt cx="5431798"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5" y="2889801"/>
              <a:ext cx="5377304"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dirty="0">
                  <a:solidFill>
                    <a:srgbClr val="000000"/>
                  </a:solidFill>
                  <a:latin typeface="Georgia Pro" panose="02040502050405020303" pitchFamily="18" charset="0"/>
                </a:rPr>
                <a:t>Put a theory into practical effect, demonstrate, solve a problem, manage an activity.</a:t>
              </a:r>
              <a:endParaRPr lang="en-IN" sz="2000" dirty="0">
                <a:solidFill>
                  <a:srgbClr val="000000"/>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6396681" y="4547458"/>
            <a:ext cx="4972651" cy="1667322"/>
            <a:chOff x="6503803" y="2941625"/>
            <a:chExt cx="2472558" cy="1853038"/>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5"/>
              <a:ext cx="2472558"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95899"/>
              <a:ext cx="2364010" cy="1744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Use, apply, discover, manage, execute, solve, produce, implement, construct, change, prepare, conduct, perform, react, respond, role-play</a:t>
              </a:r>
              <a:endParaRPr lang="en-IN" sz="2000" kern="1200" dirty="0">
                <a:solidFill>
                  <a:schemeClr val="tx1"/>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spcAft>
                  <a:spcPct val="35000"/>
                </a:spcAft>
                <a:buNone/>
              </a:pPr>
              <a:r>
                <a:rPr lang="en-US" sz="2000" dirty="0">
                  <a:solidFill>
                    <a:sysClr val="windowText" lastClr="000000"/>
                  </a:solidFill>
                  <a:latin typeface="Georgia Pro" panose="02040502050405020303" pitchFamily="18" charset="0"/>
                </a:rPr>
                <a:t>Use or apply knowledge, put theory into practice, use knowledge in response to real circumstances</a:t>
              </a:r>
              <a:endParaRPr lang="en-IN" sz="2000" dirty="0">
                <a:solidFill>
                  <a:sysClr val="windowText" lastClr="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D9B5D3F2-99E8-4D35-8303-73B206779D22}"/>
              </a:ext>
            </a:extLst>
          </p:cNvPr>
          <p:cNvSpPr>
            <a:spLocks noGrp="1"/>
          </p:cNvSpPr>
          <p:nvPr>
            <p:ph type="dt" sz="half" idx="10"/>
          </p:nvPr>
        </p:nvSpPr>
        <p:spPr/>
        <p:txBody>
          <a:bodyPr/>
          <a:lstStyle/>
          <a:p>
            <a:fld id="{97594C91-0248-4EF8-84CF-9D1877D54BE0}" type="datetime3">
              <a:rPr lang="en-US" smtClean="0"/>
              <a:t>24 February 2022</a:t>
            </a:fld>
            <a:endParaRPr lang="en-IN" dirty="0"/>
          </a:p>
        </p:txBody>
      </p:sp>
      <p:sp>
        <p:nvSpPr>
          <p:cNvPr id="4" name="Footer Placeholder 3">
            <a:extLst>
              <a:ext uri="{FF2B5EF4-FFF2-40B4-BE49-F238E27FC236}">
                <a16:creationId xmlns:a16="http://schemas.microsoft.com/office/drawing/2014/main" id="{FE44F6BB-2377-4ECC-B8CC-A2C6DB073DA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689D3EA-3570-4540-B8C9-978DFE578583}"/>
              </a:ext>
            </a:extLst>
          </p:cNvPr>
          <p:cNvSpPr>
            <a:spLocks noGrp="1"/>
          </p:cNvSpPr>
          <p:nvPr>
            <p:ph type="sldNum" sz="quarter" idx="12"/>
          </p:nvPr>
        </p:nvSpPr>
        <p:spPr/>
        <p:txBody>
          <a:bodyPr/>
          <a:lstStyle/>
          <a:p>
            <a:fld id="{AC787BF1-2FA1-4124-8805-2BBA98F4F809}" type="slidenum">
              <a:rPr lang="en-IN" smtClean="0"/>
              <a:t>47</a:t>
            </a:fld>
            <a:endParaRPr lang="en-IN"/>
          </a:p>
        </p:txBody>
      </p:sp>
    </p:spTree>
    <p:extLst>
      <p:ext uri="{BB962C8B-B14F-4D97-AF65-F5344CB8AC3E}">
        <p14:creationId xmlns:p14="http://schemas.microsoft.com/office/powerpoint/2010/main" val="4125904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a:t>
            </a:r>
            <a:r>
              <a:rPr lang="en-US" sz="2400" b="1" dirty="0" err="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Analysing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2075947"/>
            <a:chOff x="6473" y="1895"/>
            <a:chExt cx="8978652" cy="1878312"/>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1878312"/>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1878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b="1" i="0" dirty="0">
                  <a:solidFill>
                    <a:srgbClr val="000000"/>
                  </a:solidFill>
                  <a:effectLst/>
                  <a:latin typeface="Georgia Pro" panose="02040502050405020303" pitchFamily="18" charset="0"/>
                </a:rPr>
                <a:t>Differentiating:</a:t>
              </a:r>
              <a:r>
                <a:rPr lang="en-US" b="0" i="0" dirty="0">
                  <a:solidFill>
                    <a:srgbClr val="000000"/>
                  </a:solidFill>
                  <a:effectLst/>
                  <a:latin typeface="Georgia Pro" panose="02040502050405020303" pitchFamily="18" charset="0"/>
                </a:rPr>
                <a:t> </a:t>
              </a:r>
              <a:r>
                <a:rPr lang="en-US" dirty="0">
                  <a:solidFill>
                    <a:srgbClr val="000000"/>
                  </a:solidFill>
                  <a:latin typeface="Georgia Pro" panose="02040502050405020303" pitchFamily="18" charset="0"/>
                </a:rPr>
                <a:t>distinguishing relevant parts or important parts from unimportant parts of the presented material. different from comparing which occurs at Understand level in the sense that the larger context is used to determine relevance or importance.</a:t>
              </a:r>
            </a:p>
            <a:p>
              <a:pPr marL="0" lvl="0" indent="0" algn="just" defTabSz="1200150">
                <a:spcBef>
                  <a:spcPct val="0"/>
                </a:spcBef>
                <a:buNone/>
              </a:pPr>
              <a:r>
                <a:rPr lang="en-US" b="1" dirty="0">
                  <a:solidFill>
                    <a:srgbClr val="000000"/>
                  </a:solidFill>
                  <a:latin typeface="Georgia Pro" panose="02040502050405020303" pitchFamily="18" charset="0"/>
                </a:rPr>
                <a:t>Organizing:</a:t>
              </a:r>
              <a:r>
                <a:rPr lang="en-US" dirty="0">
                  <a:solidFill>
                    <a:srgbClr val="000000"/>
                  </a:solidFill>
                  <a:latin typeface="Georgia Pro" panose="02040502050405020303" pitchFamily="18" charset="0"/>
                </a:rPr>
                <a:t> building systematic and coherent connections among pieces of presented information. </a:t>
              </a:r>
            </a:p>
            <a:p>
              <a:pPr marL="0" lvl="0" indent="0" algn="just" defTabSz="1200150">
                <a:spcBef>
                  <a:spcPct val="0"/>
                </a:spcBef>
                <a:buNone/>
              </a:pPr>
              <a:r>
                <a:rPr lang="en-US" b="1" dirty="0">
                  <a:solidFill>
                    <a:srgbClr val="000000"/>
                  </a:solidFill>
                  <a:latin typeface="Georgia Pro" panose="02040502050405020303" pitchFamily="18" charset="0"/>
                </a:rPr>
                <a:t>Attributing:</a:t>
              </a:r>
              <a:r>
                <a:rPr lang="en-US" dirty="0">
                  <a:solidFill>
                    <a:srgbClr val="000000"/>
                  </a:solidFill>
                  <a:latin typeface="Georgia Pro" panose="02040502050405020303" pitchFamily="18" charset="0"/>
                </a:rPr>
                <a:t> determining a point of view, bias, values of the underlying presented material. </a:t>
              </a:r>
              <a:endParaRPr lang="en-IN" dirty="0">
                <a:solidFill>
                  <a:srgbClr val="000000"/>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rPr>
                <a:t>Interpret elements, organizational principles, structure, construction, internal relationships; quality, reliability of individual components</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4258869"/>
            <a:ext cx="668809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4495" y="2975109"/>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dirty="0">
                  <a:solidFill>
                    <a:srgbClr val="000000"/>
                  </a:solidFill>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7466202" y="4258869"/>
            <a:ext cx="3914844" cy="2024485"/>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Analyze, break down, catalogue, compare, quantify, measure, test, examine, experiment, relate, graph, diagram, plot, extrapolate, value, divide, discriminate, focus, distinguish, select, structure, integrate, outline, deconstruct</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0D7715BC-D4C6-4C0F-BF58-48AA6DA64348}"/>
              </a:ext>
            </a:extLst>
          </p:cNvPr>
          <p:cNvSpPr>
            <a:spLocks noGrp="1"/>
          </p:cNvSpPr>
          <p:nvPr>
            <p:ph type="dt" sz="half" idx="10"/>
          </p:nvPr>
        </p:nvSpPr>
        <p:spPr/>
        <p:txBody>
          <a:bodyPr/>
          <a:lstStyle/>
          <a:p>
            <a:fld id="{B6CE1589-E59D-49A5-93C8-12DEDDD3730D}" type="datetime3">
              <a:rPr lang="en-US" smtClean="0"/>
              <a:t>24 February 2022</a:t>
            </a:fld>
            <a:endParaRPr lang="en-IN" dirty="0"/>
          </a:p>
        </p:txBody>
      </p:sp>
      <p:sp>
        <p:nvSpPr>
          <p:cNvPr id="4" name="Footer Placeholder 3">
            <a:extLst>
              <a:ext uri="{FF2B5EF4-FFF2-40B4-BE49-F238E27FC236}">
                <a16:creationId xmlns:a16="http://schemas.microsoft.com/office/drawing/2014/main" id="{BB7BD60B-F2D4-4D85-8E55-DE9D119E77AE}"/>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76C71209-8B57-4A75-8EA0-4AFF6FC8B893}"/>
              </a:ext>
            </a:extLst>
          </p:cNvPr>
          <p:cNvSpPr>
            <a:spLocks noGrp="1"/>
          </p:cNvSpPr>
          <p:nvPr>
            <p:ph type="sldNum" sz="quarter" idx="12"/>
          </p:nvPr>
        </p:nvSpPr>
        <p:spPr/>
        <p:txBody>
          <a:bodyPr/>
          <a:lstStyle/>
          <a:p>
            <a:fld id="{AC787BF1-2FA1-4124-8805-2BBA98F4F809}" type="slidenum">
              <a:rPr lang="en-IN" smtClean="0"/>
              <a:t>48</a:t>
            </a:fld>
            <a:endParaRPr lang="en-IN"/>
          </a:p>
        </p:txBody>
      </p:sp>
    </p:spTree>
    <p:extLst>
      <p:ext uri="{BB962C8B-B14F-4D97-AF65-F5344CB8AC3E}">
        <p14:creationId xmlns:p14="http://schemas.microsoft.com/office/powerpoint/2010/main" val="648776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Evaluating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30436" y="2092162"/>
            <a:ext cx="10750610" cy="1512693"/>
            <a:chOff x="6473" y="1896"/>
            <a:chExt cx="8978652" cy="1255955"/>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6"/>
              <a:ext cx="8978652" cy="125595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6"/>
              <a:ext cx="8816962" cy="1255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sz="2000" b="1" dirty="0">
                  <a:solidFill>
                    <a:srgbClr val="000000"/>
                  </a:solidFill>
                  <a:latin typeface="Georgia Pro" panose="02040502050405020303" pitchFamily="18" charset="0"/>
                  <a:cs typeface="Times New Roman" panose="02020603050405020304" pitchFamily="18" charset="0"/>
                </a:rPr>
                <a:t>Checking:</a:t>
              </a:r>
              <a:r>
                <a:rPr lang="en-US" sz="2000" dirty="0">
                  <a:solidFill>
                    <a:srgbClr val="000000"/>
                  </a:solidFill>
                  <a:latin typeface="Georgia Pro" panose="02040502050405020303" pitchFamily="18" charset="0"/>
                  <a:cs typeface="Times New Roman" panose="02020603050405020304" pitchFamily="18" charset="0"/>
                </a:rPr>
                <a:t> judgment about consistency essentially that would be the internal consistency of the given material;</a:t>
              </a:r>
            </a:p>
            <a:p>
              <a:pPr marL="0" lvl="0" indent="0" algn="just" defTabSz="1200150">
                <a:spcBef>
                  <a:spcPct val="0"/>
                </a:spcBef>
                <a:buNone/>
              </a:pPr>
              <a:r>
                <a:rPr lang="en-US" sz="2000" b="1" dirty="0">
                  <a:solidFill>
                    <a:srgbClr val="000000"/>
                  </a:solidFill>
                  <a:latin typeface="Georgia Pro" panose="02040502050405020303" pitchFamily="18" charset="0"/>
                  <a:cs typeface="Times New Roman" panose="02020603050405020304" pitchFamily="18" charset="0"/>
                </a:rPr>
                <a:t>Critiquing:</a:t>
              </a:r>
              <a:r>
                <a:rPr lang="en-US" sz="2000" dirty="0">
                  <a:solidFill>
                    <a:srgbClr val="000000"/>
                  </a:solidFill>
                  <a:latin typeface="Georgia Pro" panose="02040502050405020303" pitchFamily="18" charset="0"/>
                  <a:cs typeface="Times New Roman" panose="02020603050405020304" pitchFamily="18" charset="0"/>
                </a:rPr>
                <a:t> judgments based on criteria and standards which are generally external.</a:t>
              </a:r>
              <a:r>
                <a:rPr lang="en-US" sz="2000" dirty="0"/>
                <a:t>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Assess effectiveness of whole concepts, in relation to values, outputs, efficacy, viability; critical thinking, strategic comparison and review; judgment relating to external criteria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80223" y="3650101"/>
            <a:ext cx="6861479" cy="2610509"/>
            <a:chOff x="1" y="2767348"/>
            <a:chExt cx="4767666" cy="1530537"/>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767348"/>
              <a:ext cx="4767666" cy="153053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90837" y="2814335"/>
              <a:ext cx="4635420" cy="14307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7672431" y="3650101"/>
            <a:ext cx="3767342" cy="2458617"/>
            <a:chOff x="7564887" y="3424559"/>
            <a:chExt cx="1448195" cy="1602145"/>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7564887" y="3424559"/>
              <a:ext cx="1417904" cy="160214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7595178" y="3487000"/>
              <a:ext cx="1417904" cy="15397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Review, justify, assess, present a case for, defend, report on, investigate, direct, appraise, argue, manage, monitor, coordinate, test, detect, accuracy, adequacy, clarity, correctness, reliability, validity </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3" name="Date Placeholder 2">
            <a:extLst>
              <a:ext uri="{FF2B5EF4-FFF2-40B4-BE49-F238E27FC236}">
                <a16:creationId xmlns:a16="http://schemas.microsoft.com/office/drawing/2014/main" id="{6AB57CB4-AD23-497C-BF79-29B4C8CC4832}"/>
              </a:ext>
            </a:extLst>
          </p:cNvPr>
          <p:cNvSpPr>
            <a:spLocks noGrp="1"/>
          </p:cNvSpPr>
          <p:nvPr>
            <p:ph type="dt" sz="half" idx="10"/>
          </p:nvPr>
        </p:nvSpPr>
        <p:spPr/>
        <p:txBody>
          <a:bodyPr/>
          <a:lstStyle/>
          <a:p>
            <a:fld id="{8B6E9356-340D-4081-A900-E8A194BBBFC1}" type="datetime3">
              <a:rPr lang="en-US" smtClean="0"/>
              <a:t>24 February 2022</a:t>
            </a:fld>
            <a:endParaRPr lang="en-IN" dirty="0"/>
          </a:p>
        </p:txBody>
      </p:sp>
      <p:sp>
        <p:nvSpPr>
          <p:cNvPr id="4" name="Footer Placeholder 3">
            <a:extLst>
              <a:ext uri="{FF2B5EF4-FFF2-40B4-BE49-F238E27FC236}">
                <a16:creationId xmlns:a16="http://schemas.microsoft.com/office/drawing/2014/main" id="{4F30680A-FC29-4B45-B4C4-F1FC5BE13CB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F8AA287-AE13-4B47-AA3D-1B786B3694FB}"/>
              </a:ext>
            </a:extLst>
          </p:cNvPr>
          <p:cNvSpPr>
            <a:spLocks noGrp="1"/>
          </p:cNvSpPr>
          <p:nvPr>
            <p:ph type="sldNum" sz="quarter" idx="12"/>
          </p:nvPr>
        </p:nvSpPr>
        <p:spPr/>
        <p:txBody>
          <a:bodyPr/>
          <a:lstStyle/>
          <a:p>
            <a:fld id="{AC787BF1-2FA1-4124-8805-2BBA98F4F809}" type="slidenum">
              <a:rPr lang="en-IN" smtClean="0"/>
              <a:t>49</a:t>
            </a:fld>
            <a:endParaRPr lang="en-IN"/>
          </a:p>
        </p:txBody>
      </p:sp>
    </p:spTree>
    <p:extLst>
      <p:ext uri="{BB962C8B-B14F-4D97-AF65-F5344CB8AC3E}">
        <p14:creationId xmlns:p14="http://schemas.microsoft.com/office/powerpoint/2010/main" val="3629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BENEFITS OF OBE FOR FACULTY MEMBERS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0000"/>
              </a:lnSpc>
              <a:spcAft>
                <a:spcPts val="800"/>
              </a:spcAft>
            </a:pPr>
            <a: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Faculty members are referred to as Change of Agents in OBE.</a:t>
            </a:r>
          </a:p>
          <a:p>
            <a:pPr algn="just">
              <a:lnSpc>
                <a:spcPct val="100000"/>
              </a:lnSpc>
              <a:spcAft>
                <a:spcPts val="800"/>
              </a:spcAft>
            </a:pPr>
            <a:b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1. Teaching will become a far more creative and innovative career.</a:t>
            </a:r>
          </a:p>
          <a:p>
            <a:pPr algn="just">
              <a:lnSpc>
                <a:spcPct val="100000"/>
              </a:lnSpc>
              <a:spcAft>
                <a:spcPts val="800"/>
              </a:spcAft>
            </a:pP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2. Faculty members will no longer feel the pressure of having to be the “source of all</a:t>
            </a: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knowledge”.</a:t>
            </a:r>
          </a:p>
          <a:p>
            <a:pPr algn="just">
              <a:lnSpc>
                <a:spcPct val="100000"/>
              </a:lnSpc>
              <a:spcAft>
                <a:spcPts val="800"/>
              </a:spcAft>
            </a:pP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3. Faculty members shape the thinking and vision of students towards a course.</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112BC562-093B-4C23-8CD1-3CE0105FF0F9}"/>
              </a:ext>
            </a:extLst>
          </p:cNvPr>
          <p:cNvSpPr>
            <a:spLocks noGrp="1"/>
          </p:cNvSpPr>
          <p:nvPr>
            <p:ph type="dt" sz="half" idx="10"/>
          </p:nvPr>
        </p:nvSpPr>
        <p:spPr/>
        <p:txBody>
          <a:bodyPr/>
          <a:lstStyle/>
          <a:p>
            <a:fld id="{9E58FC63-733F-4301-A067-FBB889572B91}" type="datetime3">
              <a:rPr lang="en-US" smtClean="0"/>
              <a:t>24 February 2022</a:t>
            </a:fld>
            <a:endParaRPr lang="en-IN" dirty="0"/>
          </a:p>
        </p:txBody>
      </p:sp>
      <p:sp>
        <p:nvSpPr>
          <p:cNvPr id="5" name="Footer Placeholder 4">
            <a:extLst>
              <a:ext uri="{FF2B5EF4-FFF2-40B4-BE49-F238E27FC236}">
                <a16:creationId xmlns:a16="http://schemas.microsoft.com/office/drawing/2014/main" id="{59465DA5-164C-4C1B-AC57-C8B92C01138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C0A33B96-8AE3-40FA-A0C4-C338922A7517}"/>
              </a:ext>
            </a:extLst>
          </p:cNvPr>
          <p:cNvSpPr>
            <a:spLocks noGrp="1"/>
          </p:cNvSpPr>
          <p:nvPr>
            <p:ph type="sldNum" sz="quarter" idx="12"/>
          </p:nvPr>
        </p:nvSpPr>
        <p:spPr/>
        <p:txBody>
          <a:bodyPr/>
          <a:lstStyle/>
          <a:p>
            <a:fld id="{AC787BF1-2FA1-4124-8805-2BBA98F4F809}" type="slidenum">
              <a:rPr lang="en-IN" smtClean="0"/>
              <a:t>5</a:t>
            </a:fld>
            <a:endParaRPr lang="en-IN"/>
          </a:p>
        </p:txBody>
      </p:sp>
    </p:spTree>
    <p:extLst>
      <p:ext uri="{BB962C8B-B14F-4D97-AF65-F5344CB8AC3E}">
        <p14:creationId xmlns:p14="http://schemas.microsoft.com/office/powerpoint/2010/main" val="225997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Creating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4173195"/>
            <a:chOff x="6473" y="1895"/>
            <a:chExt cx="8978652" cy="1878312"/>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1878312"/>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1878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sz="2000" b="0" i="0" dirty="0">
                  <a:solidFill>
                    <a:srgbClr val="000000"/>
                  </a:solidFill>
                  <a:effectLst/>
                  <a:latin typeface="Georgia Pro" panose="02040502050405020303" pitchFamily="18" charset="0"/>
                </a:rPr>
                <a:t>Generating: the divergent phase where the students try to come out with multiple solutions to the given problem, multiple representations of the problem, alternative solutions to the problem, alternative perspectives to the problem.</a:t>
              </a:r>
            </a:p>
            <a:p>
              <a:pPr marL="0" lvl="0" indent="0" algn="just" defTabSz="1200150">
                <a:spcBef>
                  <a:spcPct val="0"/>
                </a:spcBef>
                <a:buNone/>
              </a:pPr>
              <a:endParaRPr lang="en-US" sz="2000" b="0" i="0" dirty="0">
                <a:solidFill>
                  <a:srgbClr val="000000"/>
                </a:solidFill>
                <a:effectLst/>
                <a:latin typeface="Georgia Pro" panose="02040502050405020303" pitchFamily="18" charset="0"/>
              </a:endParaRPr>
            </a:p>
            <a:p>
              <a:pPr marL="0" lvl="0" indent="0" algn="just" defTabSz="1200150">
                <a:spcBef>
                  <a:spcPct val="0"/>
                </a:spcBef>
                <a:buNone/>
              </a:pPr>
              <a:r>
                <a:rPr lang="en-US" sz="2000" b="0" i="0" dirty="0">
                  <a:solidFill>
                    <a:srgbClr val="000000"/>
                  </a:solidFill>
                  <a:effectLst/>
                  <a:latin typeface="Georgia Pro" panose="02040502050405020303" pitchFamily="18" charset="0"/>
                </a:rPr>
                <a:t>Planning: the start of the convergent phase. Often implicitly carried out. Here among the alternatives generated in the earlier sub-process, one of the alternatives</a:t>
              </a:r>
              <a:br>
                <a:rPr lang="en-US" sz="2000" b="0" i="0" dirty="0">
                  <a:solidFill>
                    <a:srgbClr val="000000"/>
                  </a:solidFill>
                  <a:effectLst/>
                  <a:latin typeface="Georgia Pro" panose="02040502050405020303" pitchFamily="18" charset="0"/>
                </a:rPr>
              </a:br>
              <a:r>
                <a:rPr lang="en-US" sz="2000" b="0" i="0" dirty="0">
                  <a:solidFill>
                    <a:srgbClr val="000000"/>
                  </a:solidFill>
                  <a:effectLst/>
                  <a:latin typeface="Georgia Pro" panose="02040502050405020303" pitchFamily="18" charset="0"/>
                </a:rPr>
                <a:t>is picked up as the preferred solution strategy. It is devising a plan for solving the problem.</a:t>
              </a:r>
            </a:p>
            <a:p>
              <a:pPr marL="0" lvl="0" indent="0" algn="just" defTabSz="1200150">
                <a:spcBef>
                  <a:spcPct val="0"/>
                </a:spcBef>
                <a:buNone/>
              </a:pPr>
              <a:endParaRPr lang="en-US" sz="2000" b="0" i="0" dirty="0">
                <a:solidFill>
                  <a:srgbClr val="000000"/>
                </a:solidFill>
                <a:effectLst/>
                <a:latin typeface="Georgia Pro" panose="02040502050405020303" pitchFamily="18" charset="0"/>
              </a:endParaRPr>
            </a:p>
            <a:p>
              <a:pPr marL="0" lvl="0" indent="0" algn="just" defTabSz="1200150">
                <a:spcBef>
                  <a:spcPct val="0"/>
                </a:spcBef>
                <a:buNone/>
              </a:pPr>
              <a:r>
                <a:rPr lang="en-US" sz="2000" b="0" i="0" dirty="0">
                  <a:solidFill>
                    <a:srgbClr val="000000"/>
                  </a:solidFill>
                  <a:effectLst/>
                  <a:latin typeface="Georgia Pro" panose="02040502050405020303" pitchFamily="18" charset="0"/>
                </a:rPr>
                <a:t>Producing: where the students carry out the plan for solving the</a:t>
              </a:r>
              <a:br>
                <a:rPr lang="en-US" sz="2000" b="0" i="0" dirty="0">
                  <a:solidFill>
                    <a:srgbClr val="000000"/>
                  </a:solidFill>
                  <a:effectLst/>
                  <a:latin typeface="Georgia Pro" panose="02040502050405020303" pitchFamily="18" charset="0"/>
                </a:rPr>
              </a:br>
              <a:r>
                <a:rPr lang="en-US" sz="2000" b="0" i="0" dirty="0">
                  <a:solidFill>
                    <a:srgbClr val="000000"/>
                  </a:solidFill>
                  <a:effectLst/>
                  <a:latin typeface="Georgia Pro" panose="02040502050405020303" pitchFamily="18" charset="0"/>
                </a:rPr>
                <a:t>given problem. It is also known as constructing. The solution which has been selected during the planning phase is implemented during the producing phase. It is also called as constructing</a:t>
              </a: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dirty="0">
                  <a:solidFill>
                    <a:srgbClr val="000000"/>
                  </a:solidFill>
                  <a:latin typeface="Georgia Pro" panose="02040502050405020303" pitchFamily="18" charset="0"/>
                </a:rPr>
                <a:t>Develop new unique structures, systems, models, approaches, ideas; creative thinking, operations </a:t>
              </a:r>
              <a:endParaRPr lang="en-IN" dirty="0">
                <a:solidFill>
                  <a:srgbClr val="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39E9684D-8B0F-419A-81A6-68DC45002D1E}"/>
              </a:ext>
            </a:extLst>
          </p:cNvPr>
          <p:cNvSpPr>
            <a:spLocks noGrp="1"/>
          </p:cNvSpPr>
          <p:nvPr>
            <p:ph type="dt" sz="half" idx="10"/>
          </p:nvPr>
        </p:nvSpPr>
        <p:spPr/>
        <p:txBody>
          <a:bodyPr/>
          <a:lstStyle/>
          <a:p>
            <a:fld id="{815C29EF-8C6B-4643-AF0F-BF5BC796D61F}" type="datetime3">
              <a:rPr lang="en-US" smtClean="0"/>
              <a:t>24 February 2022</a:t>
            </a:fld>
            <a:endParaRPr lang="en-IN" dirty="0"/>
          </a:p>
        </p:txBody>
      </p:sp>
      <p:sp>
        <p:nvSpPr>
          <p:cNvPr id="4" name="Footer Placeholder 3">
            <a:extLst>
              <a:ext uri="{FF2B5EF4-FFF2-40B4-BE49-F238E27FC236}">
                <a16:creationId xmlns:a16="http://schemas.microsoft.com/office/drawing/2014/main" id="{4A4D22B5-726C-4982-8E0C-066DEE466144}"/>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2E49BAAE-6DBF-478E-B4BF-0FCE634840DE}"/>
              </a:ext>
            </a:extLst>
          </p:cNvPr>
          <p:cNvSpPr>
            <a:spLocks noGrp="1"/>
          </p:cNvSpPr>
          <p:nvPr>
            <p:ph type="sldNum" sz="quarter" idx="12"/>
          </p:nvPr>
        </p:nvSpPr>
        <p:spPr/>
        <p:txBody>
          <a:bodyPr/>
          <a:lstStyle/>
          <a:p>
            <a:fld id="{AC787BF1-2FA1-4124-8805-2BBA98F4F809}" type="slidenum">
              <a:rPr lang="en-IN" smtClean="0"/>
              <a:t>50</a:t>
            </a:fld>
            <a:endParaRPr lang="en-IN"/>
          </a:p>
        </p:txBody>
      </p:sp>
    </p:spTree>
    <p:extLst>
      <p:ext uri="{BB962C8B-B14F-4D97-AF65-F5344CB8AC3E}">
        <p14:creationId xmlns:p14="http://schemas.microsoft.com/office/powerpoint/2010/main" val="1521951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Creating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21" name="Group 20">
            <a:extLst>
              <a:ext uri="{FF2B5EF4-FFF2-40B4-BE49-F238E27FC236}">
                <a16:creationId xmlns:a16="http://schemas.microsoft.com/office/drawing/2014/main" id="{CCC714EE-7566-45F3-BCFD-29466052BDEF}"/>
              </a:ext>
            </a:extLst>
          </p:cNvPr>
          <p:cNvGrpSpPr/>
          <p:nvPr/>
        </p:nvGrpSpPr>
        <p:grpSpPr>
          <a:xfrm>
            <a:off x="585166" y="1205277"/>
            <a:ext cx="5907913"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4495" y="2975109"/>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Develop plans or procedures, design solutions, integrate methods, resources, ideas, parts; create teams or new approaches, write protocols &amp; contingencies </a:t>
              </a:r>
              <a:endParaRPr lang="en-IN"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618914" y="3185079"/>
            <a:ext cx="4790114" cy="2737549"/>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Develop, plan, build, create, design, organize, revise, formulate, propose, establish, assemble, integrate, re-arrange, modify</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A3297442-4CEC-4837-B4D5-4BC5990105DF}"/>
              </a:ext>
            </a:extLst>
          </p:cNvPr>
          <p:cNvSpPr>
            <a:spLocks noGrp="1"/>
          </p:cNvSpPr>
          <p:nvPr>
            <p:ph type="dt" sz="half" idx="10"/>
          </p:nvPr>
        </p:nvSpPr>
        <p:spPr/>
        <p:txBody>
          <a:bodyPr/>
          <a:lstStyle/>
          <a:p>
            <a:fld id="{BA0E9440-380F-4741-876B-3450686317D7}" type="datetime3">
              <a:rPr lang="en-US" smtClean="0"/>
              <a:t>24 February 2022</a:t>
            </a:fld>
            <a:endParaRPr lang="en-IN" dirty="0"/>
          </a:p>
        </p:txBody>
      </p:sp>
      <p:sp>
        <p:nvSpPr>
          <p:cNvPr id="4" name="Footer Placeholder 3">
            <a:extLst>
              <a:ext uri="{FF2B5EF4-FFF2-40B4-BE49-F238E27FC236}">
                <a16:creationId xmlns:a16="http://schemas.microsoft.com/office/drawing/2014/main" id="{00A7BB08-CF3A-4F1B-A76C-F58406F54AA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9CE1549-852E-4CF8-AA95-DDB6DEA16EC9}"/>
              </a:ext>
            </a:extLst>
          </p:cNvPr>
          <p:cNvSpPr>
            <a:spLocks noGrp="1"/>
          </p:cNvSpPr>
          <p:nvPr>
            <p:ph type="sldNum" sz="quarter" idx="12"/>
          </p:nvPr>
        </p:nvSpPr>
        <p:spPr/>
        <p:txBody>
          <a:bodyPr/>
          <a:lstStyle/>
          <a:p>
            <a:fld id="{AC787BF1-2FA1-4124-8805-2BBA98F4F809}" type="slidenum">
              <a:rPr lang="en-IN" smtClean="0"/>
              <a:t>51</a:t>
            </a:fld>
            <a:endParaRPr lang="en-IN"/>
          </a:p>
        </p:txBody>
      </p:sp>
    </p:spTree>
    <p:extLst>
      <p:ext uri="{BB962C8B-B14F-4D97-AF65-F5344CB8AC3E}">
        <p14:creationId xmlns:p14="http://schemas.microsoft.com/office/powerpoint/2010/main" val="2663070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Taxonomy: Action Verbs with activities</a:t>
            </a:r>
            <a:endParaRPr lang="en-US" sz="3300" kern="1200" dirty="0">
              <a:solidFill>
                <a:srgbClr val="FFFFFF"/>
              </a:solidFill>
              <a:effectLst/>
              <a:latin typeface="+mj-lt"/>
              <a:ea typeface="+mj-ea"/>
              <a:cs typeface="+mj-cs"/>
            </a:endParaRPr>
          </a:p>
        </p:txBody>
      </p:sp>
      <p:pic>
        <p:nvPicPr>
          <p:cNvPr id="11266" name="Picture 2" descr="Defining Learning Outcomes – Office for the Advancement of Teaching and  Learning">
            <a:extLst>
              <a:ext uri="{FF2B5EF4-FFF2-40B4-BE49-F238E27FC236}">
                <a16:creationId xmlns:a16="http://schemas.microsoft.com/office/drawing/2014/main" id="{AB6DB63D-7C32-406E-9C1F-0DB18F1AC2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B0115DED-2FE5-4100-A122-0A951FA6D073}"/>
              </a:ext>
            </a:extLst>
          </p:cNvPr>
          <p:cNvSpPr>
            <a:spLocks noGrp="1"/>
          </p:cNvSpPr>
          <p:nvPr>
            <p:ph type="dt" sz="half" idx="10"/>
          </p:nvPr>
        </p:nvSpPr>
        <p:spPr/>
        <p:txBody>
          <a:bodyPr/>
          <a:lstStyle/>
          <a:p>
            <a:fld id="{FC0C8804-9835-417D-A8F7-21EE40A983FB}" type="datetime3">
              <a:rPr lang="en-US" smtClean="0"/>
              <a:t>24 February 2022</a:t>
            </a:fld>
            <a:endParaRPr lang="en-IN" dirty="0"/>
          </a:p>
        </p:txBody>
      </p:sp>
      <p:sp>
        <p:nvSpPr>
          <p:cNvPr id="4" name="Footer Placeholder 3">
            <a:extLst>
              <a:ext uri="{FF2B5EF4-FFF2-40B4-BE49-F238E27FC236}">
                <a16:creationId xmlns:a16="http://schemas.microsoft.com/office/drawing/2014/main" id="{AFC026B7-D96A-4DAF-A906-22B8002ED947}"/>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90E126B-50D3-47A5-8474-9C277D0AA650}"/>
              </a:ext>
            </a:extLst>
          </p:cNvPr>
          <p:cNvSpPr>
            <a:spLocks noGrp="1"/>
          </p:cNvSpPr>
          <p:nvPr>
            <p:ph type="sldNum" sz="quarter" idx="12"/>
          </p:nvPr>
        </p:nvSpPr>
        <p:spPr/>
        <p:txBody>
          <a:bodyPr/>
          <a:lstStyle/>
          <a:p>
            <a:fld id="{AC787BF1-2FA1-4124-8805-2BBA98F4F809}" type="slidenum">
              <a:rPr lang="en-IN" smtClean="0"/>
              <a:t>52</a:t>
            </a:fld>
            <a:endParaRPr lang="en-IN"/>
          </a:p>
        </p:txBody>
      </p:sp>
    </p:spTree>
    <p:extLst>
      <p:ext uri="{BB962C8B-B14F-4D97-AF65-F5344CB8AC3E}">
        <p14:creationId xmlns:p14="http://schemas.microsoft.com/office/powerpoint/2010/main" val="266696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Digital: Activities with Digital Tools</a:t>
            </a:r>
            <a:endParaRPr lang="en-US" sz="3300" kern="1200" dirty="0">
              <a:solidFill>
                <a:srgbClr val="FFFFFF"/>
              </a:solidFill>
              <a:effectLst/>
              <a:latin typeface="+mj-lt"/>
              <a:ea typeface="+mj-ea"/>
              <a:cs typeface="+mj-cs"/>
            </a:endParaRPr>
          </a:p>
        </p:txBody>
      </p:sp>
      <p:pic>
        <p:nvPicPr>
          <p:cNvPr id="5" name="Picture 4">
            <a:extLst>
              <a:ext uri="{FF2B5EF4-FFF2-40B4-BE49-F238E27FC236}">
                <a16:creationId xmlns:a16="http://schemas.microsoft.com/office/drawing/2014/main" id="{1AF52BEB-1599-492B-86F8-7AF9450141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83763" y="179559"/>
            <a:ext cx="5653048" cy="5931992"/>
          </a:xfrm>
          <a:prstGeom prst="rect">
            <a:avLst/>
          </a:prstGeom>
          <a:noFill/>
          <a:ln>
            <a:noFill/>
          </a:ln>
        </p:spPr>
      </p:pic>
      <p:sp>
        <p:nvSpPr>
          <p:cNvPr id="3" name="Date Placeholder 2">
            <a:extLst>
              <a:ext uri="{FF2B5EF4-FFF2-40B4-BE49-F238E27FC236}">
                <a16:creationId xmlns:a16="http://schemas.microsoft.com/office/drawing/2014/main" id="{3A555599-F328-48ED-9396-B87D224ABD13}"/>
              </a:ext>
            </a:extLst>
          </p:cNvPr>
          <p:cNvSpPr>
            <a:spLocks noGrp="1"/>
          </p:cNvSpPr>
          <p:nvPr>
            <p:ph type="dt" sz="half" idx="10"/>
          </p:nvPr>
        </p:nvSpPr>
        <p:spPr/>
        <p:txBody>
          <a:bodyPr/>
          <a:lstStyle/>
          <a:p>
            <a:fld id="{6B2FB5AA-1CE5-4556-A509-9F4AD97FC158}" type="datetime3">
              <a:rPr lang="en-US" smtClean="0"/>
              <a:t>24 February 2022</a:t>
            </a:fld>
            <a:endParaRPr lang="en-IN" dirty="0"/>
          </a:p>
        </p:txBody>
      </p:sp>
      <p:sp>
        <p:nvSpPr>
          <p:cNvPr id="4" name="Footer Placeholder 3">
            <a:extLst>
              <a:ext uri="{FF2B5EF4-FFF2-40B4-BE49-F238E27FC236}">
                <a16:creationId xmlns:a16="http://schemas.microsoft.com/office/drawing/2014/main" id="{4567FF12-D058-44C6-8BBF-016A3BE5FA3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CC23AED9-2641-4CD7-8412-19280F9F37ED}"/>
              </a:ext>
            </a:extLst>
          </p:cNvPr>
          <p:cNvSpPr>
            <a:spLocks noGrp="1"/>
          </p:cNvSpPr>
          <p:nvPr>
            <p:ph type="sldNum" sz="quarter" idx="12"/>
          </p:nvPr>
        </p:nvSpPr>
        <p:spPr/>
        <p:txBody>
          <a:bodyPr/>
          <a:lstStyle/>
          <a:p>
            <a:fld id="{AC787BF1-2FA1-4124-8805-2BBA98F4F809}" type="slidenum">
              <a:rPr lang="en-IN" smtClean="0"/>
              <a:t>53</a:t>
            </a:fld>
            <a:endParaRPr lang="en-IN"/>
          </a:p>
        </p:txBody>
      </p:sp>
    </p:spTree>
    <p:extLst>
      <p:ext uri="{BB962C8B-B14F-4D97-AF65-F5344CB8AC3E}">
        <p14:creationId xmlns:p14="http://schemas.microsoft.com/office/powerpoint/2010/main" val="285476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fontScale="90000"/>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Taxonomy: Action Verbs with Online Activities</a:t>
            </a:r>
            <a:endParaRPr lang="en-US" sz="3300" kern="1200" dirty="0">
              <a:solidFill>
                <a:srgbClr val="FFFFFF"/>
              </a:solidFill>
              <a:effectLst/>
              <a:latin typeface="+mj-lt"/>
              <a:ea typeface="+mj-ea"/>
              <a:cs typeface="+mj-cs"/>
            </a:endParaRPr>
          </a:p>
        </p:txBody>
      </p:sp>
      <p:pic>
        <p:nvPicPr>
          <p:cNvPr id="7" name="Picture 6">
            <a:extLst>
              <a:ext uri="{FF2B5EF4-FFF2-40B4-BE49-F238E27FC236}">
                <a16:creationId xmlns:a16="http://schemas.microsoft.com/office/drawing/2014/main" id="{0B9EB25D-D021-482B-A81B-BE791FDC4C6B}"/>
              </a:ext>
            </a:extLst>
          </p:cNvPr>
          <p:cNvPicPr>
            <a:picLocks noChangeAspect="1"/>
          </p:cNvPicPr>
          <p:nvPr/>
        </p:nvPicPr>
        <p:blipFill>
          <a:blip r:embed="rId2"/>
          <a:stretch>
            <a:fillRect/>
          </a:stretch>
        </p:blipFill>
        <p:spPr>
          <a:xfrm>
            <a:off x="4577068" y="205274"/>
            <a:ext cx="6692960" cy="6006932"/>
          </a:xfrm>
          <a:prstGeom prst="rect">
            <a:avLst/>
          </a:prstGeom>
        </p:spPr>
      </p:pic>
      <p:sp>
        <p:nvSpPr>
          <p:cNvPr id="3" name="Date Placeholder 2">
            <a:extLst>
              <a:ext uri="{FF2B5EF4-FFF2-40B4-BE49-F238E27FC236}">
                <a16:creationId xmlns:a16="http://schemas.microsoft.com/office/drawing/2014/main" id="{E6377F94-E60E-4391-B8AE-F52136CEAC34}"/>
              </a:ext>
            </a:extLst>
          </p:cNvPr>
          <p:cNvSpPr>
            <a:spLocks noGrp="1"/>
          </p:cNvSpPr>
          <p:nvPr>
            <p:ph type="dt" sz="half" idx="10"/>
          </p:nvPr>
        </p:nvSpPr>
        <p:spPr/>
        <p:txBody>
          <a:bodyPr/>
          <a:lstStyle/>
          <a:p>
            <a:fld id="{080BF63F-3407-4A76-A580-45403A0B8802}" type="datetime3">
              <a:rPr lang="en-US" smtClean="0"/>
              <a:t>24 February 2022</a:t>
            </a:fld>
            <a:endParaRPr lang="en-IN" dirty="0"/>
          </a:p>
        </p:txBody>
      </p:sp>
      <p:sp>
        <p:nvSpPr>
          <p:cNvPr id="4" name="Footer Placeholder 3">
            <a:extLst>
              <a:ext uri="{FF2B5EF4-FFF2-40B4-BE49-F238E27FC236}">
                <a16:creationId xmlns:a16="http://schemas.microsoft.com/office/drawing/2014/main" id="{B22649E6-D860-453A-A86C-D5CCB064F9D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F3A42C2-04AB-4559-84EC-640BB84C5A2C}"/>
              </a:ext>
            </a:extLst>
          </p:cNvPr>
          <p:cNvSpPr>
            <a:spLocks noGrp="1"/>
          </p:cNvSpPr>
          <p:nvPr>
            <p:ph type="sldNum" sz="quarter" idx="12"/>
          </p:nvPr>
        </p:nvSpPr>
        <p:spPr/>
        <p:txBody>
          <a:bodyPr/>
          <a:lstStyle/>
          <a:p>
            <a:fld id="{AC787BF1-2FA1-4124-8805-2BBA98F4F809}" type="slidenum">
              <a:rPr lang="en-IN" smtClean="0"/>
              <a:t>54</a:t>
            </a:fld>
            <a:endParaRPr lang="en-IN"/>
          </a:p>
        </p:txBody>
      </p:sp>
    </p:spTree>
    <p:extLst>
      <p:ext uri="{BB962C8B-B14F-4D97-AF65-F5344CB8AC3E}">
        <p14:creationId xmlns:p14="http://schemas.microsoft.com/office/powerpoint/2010/main" val="309721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9377528-48B5-4E0C-A56A-A61D1B68D3F5}"/>
              </a:ext>
            </a:extLst>
          </p:cNvPr>
          <p:cNvPicPr>
            <a:picLocks noChangeAspect="1"/>
          </p:cNvPicPr>
          <p:nvPr/>
        </p:nvPicPr>
        <p:blipFill>
          <a:blip r:embed="rId2"/>
          <a:stretch>
            <a:fillRect/>
          </a:stretch>
        </p:blipFill>
        <p:spPr>
          <a:xfrm>
            <a:off x="874846" y="1918487"/>
            <a:ext cx="10577158" cy="4230815"/>
          </a:xfrm>
          <a:prstGeom prst="rect">
            <a:avLst/>
          </a:prstGeom>
        </p:spPr>
      </p:pic>
      <p:sp>
        <p:nvSpPr>
          <p:cNvPr id="8" name="TextBox 7">
            <a:extLst>
              <a:ext uri="{FF2B5EF4-FFF2-40B4-BE49-F238E27FC236}">
                <a16:creationId xmlns:a16="http://schemas.microsoft.com/office/drawing/2014/main" id="{64F309E2-0004-4B5F-82BE-0C063CB5BE0B}"/>
              </a:ext>
            </a:extLst>
          </p:cNvPr>
          <p:cNvSpPr txBox="1"/>
          <p:nvPr/>
        </p:nvSpPr>
        <p:spPr>
          <a:xfrm>
            <a:off x="555771" y="1039878"/>
            <a:ext cx="10979091" cy="830612"/>
          </a:xfrm>
          <a:prstGeom prst="rect">
            <a:avLst/>
          </a:prstGeom>
          <a:noFill/>
        </p:spPr>
        <p:txBody>
          <a:bodyPr wrap="square">
            <a:spAutoFit/>
          </a:bodyPr>
          <a:lstStyle/>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The knowledge dimensions were represented in the Four categories in the revised taxonomy: </a:t>
            </a:r>
          </a:p>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factual knowledge, conceptual knowledge, procedural knowledge, and metacognitive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46E13D2-A746-4520-BD96-FC1874EA78D9}"/>
              </a:ext>
            </a:extLst>
          </p:cNvPr>
          <p:cNvSpPr>
            <a:spLocks noGrp="1"/>
          </p:cNvSpPr>
          <p:nvPr>
            <p:ph type="dt" sz="half" idx="10"/>
          </p:nvPr>
        </p:nvSpPr>
        <p:spPr/>
        <p:txBody>
          <a:bodyPr/>
          <a:lstStyle/>
          <a:p>
            <a:fld id="{B9C27C0D-A41A-4DFE-BA0B-18420C6180F3}" type="datetime3">
              <a:rPr lang="en-US" smtClean="0"/>
              <a:t>24 February 2022</a:t>
            </a:fld>
            <a:endParaRPr lang="en-IN" dirty="0"/>
          </a:p>
        </p:txBody>
      </p:sp>
      <p:sp>
        <p:nvSpPr>
          <p:cNvPr id="5" name="Footer Placeholder 4">
            <a:extLst>
              <a:ext uri="{FF2B5EF4-FFF2-40B4-BE49-F238E27FC236}">
                <a16:creationId xmlns:a16="http://schemas.microsoft.com/office/drawing/2014/main" id="{AFF6A354-167F-46AF-B9F8-BD8F2A97E472}"/>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F10A574-8BE5-40A3-867E-186ED7DCC9DE}"/>
              </a:ext>
            </a:extLst>
          </p:cNvPr>
          <p:cNvSpPr>
            <a:spLocks noGrp="1"/>
          </p:cNvSpPr>
          <p:nvPr>
            <p:ph type="sldNum" sz="quarter" idx="12"/>
          </p:nvPr>
        </p:nvSpPr>
        <p:spPr/>
        <p:txBody>
          <a:bodyPr/>
          <a:lstStyle/>
          <a:p>
            <a:fld id="{AC787BF1-2FA1-4124-8805-2BBA98F4F809}" type="slidenum">
              <a:rPr lang="en-IN" smtClean="0"/>
              <a:t>55</a:t>
            </a:fld>
            <a:endParaRPr lang="en-IN"/>
          </a:p>
        </p:txBody>
      </p:sp>
    </p:spTree>
    <p:extLst>
      <p:ext uri="{BB962C8B-B14F-4D97-AF65-F5344CB8AC3E}">
        <p14:creationId xmlns:p14="http://schemas.microsoft.com/office/powerpoint/2010/main" val="995361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220409"/>
            <a:ext cx="10903591" cy="4678204"/>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Factual Knowledge :</a:t>
            </a:r>
          </a:p>
          <a:p>
            <a:pPr algn="just"/>
            <a:r>
              <a:rPr lang="en-US" sz="2000" b="0" i="0" dirty="0">
                <a:solidFill>
                  <a:srgbClr val="000000"/>
                </a:solidFill>
                <a:effectLst/>
                <a:latin typeface="Georgia Pro" panose="02040502050405020303" pitchFamily="18" charset="0"/>
              </a:rPr>
              <a:t>Factual Knowledge is fairly easy to understand, that is basic elements students must know if they are to be acquainted with the discipline or solve any of the problems in it. This knowledge exists at a relatively low level of abstraction.</a:t>
            </a:r>
          </a:p>
          <a:p>
            <a:endParaRPr lang="en-IN" sz="2000" b="1" i="0" dirty="0">
              <a:solidFill>
                <a:srgbClr val="000000"/>
              </a:solidFill>
              <a:effectLst/>
              <a:latin typeface="Georgia Pro" panose="02040502050405020303" pitchFamily="18" charset="0"/>
            </a:endParaRPr>
          </a:p>
          <a:p>
            <a:r>
              <a:rPr lang="en-IN" sz="2000" b="1" i="0" dirty="0">
                <a:solidFill>
                  <a:srgbClr val="000000"/>
                </a:solidFill>
                <a:effectLst/>
                <a:latin typeface="Georgia Pro" panose="02040502050405020303" pitchFamily="18" charset="0"/>
              </a:rPr>
              <a:t>Samples of Factual Knowledge:</a:t>
            </a:r>
          </a:p>
          <a:p>
            <a:endParaRPr lang="en-IN" sz="2000" b="1" i="0" dirty="0">
              <a:solidFill>
                <a:srgbClr val="000000"/>
              </a:solidFill>
              <a:effectLst/>
              <a:latin typeface="Georgia Pro" panose="02040502050405020303" pitchFamily="18" charset="0"/>
            </a:endParaRPr>
          </a:p>
          <a:p>
            <a:r>
              <a:rPr lang="en-IN" sz="2000" b="1" i="0" dirty="0">
                <a:solidFill>
                  <a:srgbClr val="000000"/>
                </a:solidFill>
                <a:effectLst/>
                <a:latin typeface="Georgia Pro" panose="02040502050405020303" pitchFamily="18" charset="0"/>
              </a:rPr>
              <a:t>Terminology:</a:t>
            </a:r>
            <a:r>
              <a:rPr lang="en-IN" sz="2000" b="0" i="0" dirty="0">
                <a:solidFill>
                  <a:srgbClr val="000000"/>
                </a:solidFill>
                <a:effectLst/>
                <a:latin typeface="Georgia Pro" panose="02040502050405020303" pitchFamily="18" charset="0"/>
              </a:rPr>
              <a:t> </a:t>
            </a:r>
            <a:r>
              <a:rPr lang="en-US" sz="2000" b="0" i="0" dirty="0">
                <a:solidFill>
                  <a:srgbClr val="000000"/>
                </a:solidFill>
                <a:effectLst/>
                <a:latin typeface="Georgia Pro" panose="02040502050405020303" pitchFamily="18" charset="0"/>
              </a:rPr>
              <a:t>Signal-to-noise ratio, low pass filter, VCVS, CCCS power factor, </a:t>
            </a:r>
            <a:r>
              <a:rPr lang="en-US" sz="2000" b="0" i="0" dirty="0" err="1">
                <a:solidFill>
                  <a:srgbClr val="000000"/>
                </a:solidFill>
                <a:effectLst/>
                <a:latin typeface="Georgia Pro" panose="02040502050405020303" pitchFamily="18" charset="0"/>
              </a:rPr>
              <a:t>etc</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IN" sz="2000" b="1" dirty="0">
                <a:solidFill>
                  <a:srgbClr val="000000"/>
                </a:solidFill>
                <a:latin typeface="Georgia Pro" panose="02040502050405020303" pitchFamily="18" charset="0"/>
              </a:rPr>
              <a:t>Specific details:</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The Power supply frequency in India is 50 hertz.</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Semiconductor devices fail above 120 degrees. </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Ball grid array packaging can provide for more than 200 input-output pins. </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TI and analog devices are two semiconductor manufacturers making a wide variety of analog ICs.</a:t>
            </a:r>
            <a:r>
              <a:rPr lang="en-US" sz="2000" dirty="0">
                <a:latin typeface="Georgia Pro" panose="02040502050405020303" pitchFamily="18" charset="0"/>
              </a:rPr>
              <a:t> </a:t>
            </a:r>
            <a:endParaRPr lang="en-IN" sz="2000" dirty="0">
              <a:latin typeface="Georgia Pro" panose="02040502050405020303" pitchFamily="18" charset="0"/>
            </a:endParaRPr>
          </a:p>
        </p:txBody>
      </p:sp>
      <p:sp>
        <p:nvSpPr>
          <p:cNvPr id="3" name="Date Placeholder 2">
            <a:extLst>
              <a:ext uri="{FF2B5EF4-FFF2-40B4-BE49-F238E27FC236}">
                <a16:creationId xmlns:a16="http://schemas.microsoft.com/office/drawing/2014/main" id="{63F408FC-EA5A-440F-99C5-87E82E807AD6}"/>
              </a:ext>
            </a:extLst>
          </p:cNvPr>
          <p:cNvSpPr>
            <a:spLocks noGrp="1"/>
          </p:cNvSpPr>
          <p:nvPr>
            <p:ph type="dt" sz="half" idx="10"/>
          </p:nvPr>
        </p:nvSpPr>
        <p:spPr/>
        <p:txBody>
          <a:bodyPr/>
          <a:lstStyle/>
          <a:p>
            <a:fld id="{D3C9F253-BFAC-49B6-B6A1-83EFDDBE8A80}" type="datetime3">
              <a:rPr lang="en-US" smtClean="0"/>
              <a:t>24 February 2022</a:t>
            </a:fld>
            <a:endParaRPr lang="en-IN" dirty="0"/>
          </a:p>
        </p:txBody>
      </p:sp>
      <p:sp>
        <p:nvSpPr>
          <p:cNvPr id="4" name="Footer Placeholder 3">
            <a:extLst>
              <a:ext uri="{FF2B5EF4-FFF2-40B4-BE49-F238E27FC236}">
                <a16:creationId xmlns:a16="http://schemas.microsoft.com/office/drawing/2014/main" id="{E0F56B68-EE55-4440-8F0A-661A2BCD44D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07232AD-1EA6-42E8-96F8-4BBB04B45BC9}"/>
              </a:ext>
            </a:extLst>
          </p:cNvPr>
          <p:cNvSpPr>
            <a:spLocks noGrp="1"/>
          </p:cNvSpPr>
          <p:nvPr>
            <p:ph type="sldNum" sz="quarter" idx="12"/>
          </p:nvPr>
        </p:nvSpPr>
        <p:spPr/>
        <p:txBody>
          <a:bodyPr/>
          <a:lstStyle/>
          <a:p>
            <a:fld id="{AC787BF1-2FA1-4124-8805-2BBA98F4F809}" type="slidenum">
              <a:rPr lang="en-IN" smtClean="0"/>
              <a:t>56</a:t>
            </a:fld>
            <a:endParaRPr lang="en-IN"/>
          </a:p>
        </p:txBody>
      </p:sp>
    </p:spTree>
    <p:extLst>
      <p:ext uri="{BB962C8B-B14F-4D97-AF65-F5344CB8AC3E}">
        <p14:creationId xmlns:p14="http://schemas.microsoft.com/office/powerpoint/2010/main" val="885574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220409"/>
            <a:ext cx="10903591" cy="3447098"/>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Conceptual Knowledge :</a:t>
            </a:r>
          </a:p>
          <a:p>
            <a:pPr algn="just"/>
            <a:r>
              <a:rPr lang="en-US" sz="2000" dirty="0">
                <a:solidFill>
                  <a:srgbClr val="000000"/>
                </a:solidFill>
                <a:latin typeface="Georgia Pro" panose="02040502050405020303" pitchFamily="18" charset="0"/>
              </a:rPr>
              <a:t>A concept denotes all the entities, phenomena and/or relations in a given category or class by using definitions.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Concepts are abstract in that they omit the differences of things in their extension.</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Concepts are also basic elements of propositions, much the same way, a word is the basic semantic element of a sentence.</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also includes, knowledge of categories, classifications and the relationship between and among them,</a:t>
            </a:r>
            <a:r>
              <a:rPr lang="en-IN" sz="2000" dirty="0">
                <a:solidFill>
                  <a:srgbClr val="000000"/>
                </a:solidFill>
                <a:latin typeface="Georgia Pro" panose="02040502050405020303" pitchFamily="18" charset="0"/>
              </a:rPr>
              <a:t> schemas, mental models or implicit or explicit theories.</a:t>
            </a:r>
          </a:p>
        </p:txBody>
      </p:sp>
      <p:sp>
        <p:nvSpPr>
          <p:cNvPr id="3" name="Date Placeholder 2">
            <a:extLst>
              <a:ext uri="{FF2B5EF4-FFF2-40B4-BE49-F238E27FC236}">
                <a16:creationId xmlns:a16="http://schemas.microsoft.com/office/drawing/2014/main" id="{ECA37B39-DDC9-4355-96F1-100A1F497487}"/>
              </a:ext>
            </a:extLst>
          </p:cNvPr>
          <p:cNvSpPr>
            <a:spLocks noGrp="1"/>
          </p:cNvSpPr>
          <p:nvPr>
            <p:ph type="dt" sz="half" idx="10"/>
          </p:nvPr>
        </p:nvSpPr>
        <p:spPr/>
        <p:txBody>
          <a:bodyPr/>
          <a:lstStyle/>
          <a:p>
            <a:fld id="{285EC237-676D-462F-A1B2-DBA619C74C0B}" type="datetime3">
              <a:rPr lang="en-US" smtClean="0"/>
              <a:t>24 February 2022</a:t>
            </a:fld>
            <a:endParaRPr lang="en-IN" dirty="0"/>
          </a:p>
        </p:txBody>
      </p:sp>
      <p:sp>
        <p:nvSpPr>
          <p:cNvPr id="4" name="Footer Placeholder 3">
            <a:extLst>
              <a:ext uri="{FF2B5EF4-FFF2-40B4-BE49-F238E27FC236}">
                <a16:creationId xmlns:a16="http://schemas.microsoft.com/office/drawing/2014/main" id="{97393AA5-9304-459D-96F5-41E1CA436398}"/>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91C17F6-F6F5-4CC7-95AF-120D8B654728}"/>
              </a:ext>
            </a:extLst>
          </p:cNvPr>
          <p:cNvSpPr>
            <a:spLocks noGrp="1"/>
          </p:cNvSpPr>
          <p:nvPr>
            <p:ph type="sldNum" sz="quarter" idx="12"/>
          </p:nvPr>
        </p:nvSpPr>
        <p:spPr/>
        <p:txBody>
          <a:bodyPr/>
          <a:lstStyle/>
          <a:p>
            <a:fld id="{AC787BF1-2FA1-4124-8805-2BBA98F4F809}" type="slidenum">
              <a:rPr lang="en-IN" smtClean="0"/>
              <a:t>57</a:t>
            </a:fld>
            <a:endParaRPr lang="en-IN"/>
          </a:p>
        </p:txBody>
      </p:sp>
    </p:spTree>
    <p:extLst>
      <p:ext uri="{BB962C8B-B14F-4D97-AF65-F5344CB8AC3E}">
        <p14:creationId xmlns:p14="http://schemas.microsoft.com/office/powerpoint/2010/main" val="3333943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170075"/>
            <a:ext cx="10903591" cy="1908215"/>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Conceptual Knowledge :</a:t>
            </a:r>
          </a:p>
          <a:p>
            <a:pPr algn="just"/>
            <a:r>
              <a:rPr lang="en-US" sz="2000" dirty="0">
                <a:solidFill>
                  <a:srgbClr val="000000"/>
                </a:solidFill>
                <a:latin typeface="Georgia Pro" panose="02040502050405020303" pitchFamily="18" charset="0"/>
              </a:rPr>
              <a:t>Schemas, models, and theories represent:</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a particular subject matter is organized and structured.</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the different parts or bits of information are interconnected and interrelated in a more systematic manner.</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these parts function together.</a:t>
            </a:r>
          </a:p>
        </p:txBody>
      </p:sp>
      <p:sp>
        <p:nvSpPr>
          <p:cNvPr id="5" name="TextBox 4">
            <a:extLst>
              <a:ext uri="{FF2B5EF4-FFF2-40B4-BE49-F238E27FC236}">
                <a16:creationId xmlns:a16="http://schemas.microsoft.com/office/drawing/2014/main" id="{0720D75E-2922-4FF7-8AC1-E47075F3FA8A}"/>
              </a:ext>
            </a:extLst>
          </p:cNvPr>
          <p:cNvSpPr txBox="1"/>
          <p:nvPr/>
        </p:nvSpPr>
        <p:spPr>
          <a:xfrm>
            <a:off x="706772" y="3241993"/>
            <a:ext cx="10828089" cy="1600438"/>
          </a:xfrm>
          <a:prstGeom prst="rect">
            <a:avLst/>
          </a:prstGeom>
          <a:noFill/>
        </p:spPr>
        <p:txBody>
          <a:bodyPr wrap="square">
            <a:spAutoFit/>
          </a:bodyPr>
          <a:lstStyle/>
          <a:p>
            <a:r>
              <a:rPr lang="en-US" b="1" dirty="0">
                <a:solidFill>
                  <a:srgbClr val="000000"/>
                </a:solidFill>
                <a:latin typeface="Georgia Pro" panose="02040502050405020303" pitchFamily="18" charset="0"/>
              </a:rPr>
              <a:t>Samples of Conceptual Knowledge: </a:t>
            </a:r>
          </a:p>
          <a:p>
            <a:endParaRPr lang="en-US" sz="2000" dirty="0">
              <a:solidFill>
                <a:srgbClr val="000000"/>
              </a:solidFill>
              <a:latin typeface="Georgia Pro" panose="02040502050405020303" pitchFamily="18" charset="0"/>
            </a:endParaRPr>
          </a:p>
          <a:p>
            <a:r>
              <a:rPr lang="en-US" sz="2000" dirty="0">
                <a:solidFill>
                  <a:srgbClr val="000000"/>
                </a:solidFill>
                <a:latin typeface="Georgia Pro" panose="02040502050405020303" pitchFamily="18" charset="0"/>
              </a:rPr>
              <a:t>Force, acceleration, velocity, mass, voltage, current, temperature, entropy, stress, strain, </a:t>
            </a:r>
            <a:r>
              <a:rPr lang="en-IN" sz="2000" dirty="0">
                <a:solidFill>
                  <a:srgbClr val="000000"/>
                </a:solidFill>
                <a:latin typeface="Georgia Pro" panose="02040502050405020303" pitchFamily="18" charset="0"/>
              </a:rPr>
              <a:t>signal to noise ratio, Kirchhoff’s laws, </a:t>
            </a:r>
            <a:r>
              <a:rPr lang="en-US" sz="2000" dirty="0">
                <a:solidFill>
                  <a:srgbClr val="000000"/>
                </a:solidFill>
                <a:latin typeface="Georgia Pro" panose="02040502050405020303" pitchFamily="18" charset="0"/>
              </a:rPr>
              <a:t>Newton's law, one law of motion, </a:t>
            </a:r>
            <a:r>
              <a:rPr lang="en-IN" sz="2000" dirty="0">
                <a:solidFill>
                  <a:srgbClr val="000000"/>
                </a:solidFill>
                <a:latin typeface="Georgia Pro" panose="02040502050405020303" pitchFamily="18" charset="0"/>
              </a:rPr>
              <a:t>laws of thermodynamics, etc </a:t>
            </a:r>
            <a:r>
              <a:rPr lang="en-US" sz="2000" dirty="0">
                <a:solidFill>
                  <a:srgbClr val="000000"/>
                </a:solidFill>
                <a:latin typeface="Georgia Pro" panose="02040502050405020303" pitchFamily="18" charset="0"/>
              </a:rPr>
              <a:t> </a:t>
            </a:r>
            <a:br>
              <a:rPr lang="en-US" sz="2000" dirty="0">
                <a:solidFill>
                  <a:srgbClr val="000000"/>
                </a:solidFill>
                <a:latin typeface="Georgia Pro" panose="02040502050405020303" pitchFamily="18" charset="0"/>
              </a:rPr>
            </a:br>
            <a:endParaRPr lang="en-IN" sz="2000" dirty="0">
              <a:solidFill>
                <a:srgbClr val="000000"/>
              </a:solidFill>
              <a:latin typeface="Georgia Pro" panose="02040502050405020303" pitchFamily="18" charset="0"/>
            </a:endParaRPr>
          </a:p>
        </p:txBody>
      </p:sp>
      <p:sp>
        <p:nvSpPr>
          <p:cNvPr id="3" name="Date Placeholder 2">
            <a:extLst>
              <a:ext uri="{FF2B5EF4-FFF2-40B4-BE49-F238E27FC236}">
                <a16:creationId xmlns:a16="http://schemas.microsoft.com/office/drawing/2014/main" id="{F15A72CE-F66D-4DDA-8EA2-8D20F120725C}"/>
              </a:ext>
            </a:extLst>
          </p:cNvPr>
          <p:cNvSpPr>
            <a:spLocks noGrp="1"/>
          </p:cNvSpPr>
          <p:nvPr>
            <p:ph type="dt" sz="half" idx="10"/>
          </p:nvPr>
        </p:nvSpPr>
        <p:spPr/>
        <p:txBody>
          <a:bodyPr/>
          <a:lstStyle/>
          <a:p>
            <a:fld id="{D704BE39-85FC-4013-82FF-0DAE1D195249}" type="datetime3">
              <a:rPr lang="en-US" smtClean="0"/>
              <a:t>24 February 2022</a:t>
            </a:fld>
            <a:endParaRPr lang="en-IN" dirty="0"/>
          </a:p>
        </p:txBody>
      </p:sp>
      <p:sp>
        <p:nvSpPr>
          <p:cNvPr id="4" name="Footer Placeholder 3">
            <a:extLst>
              <a:ext uri="{FF2B5EF4-FFF2-40B4-BE49-F238E27FC236}">
                <a16:creationId xmlns:a16="http://schemas.microsoft.com/office/drawing/2014/main" id="{4BB88ACF-3AC5-46B7-9A2D-C16CF1983687}"/>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00BED2ED-582D-4C46-A44B-0C8FBEDA1220}"/>
              </a:ext>
            </a:extLst>
          </p:cNvPr>
          <p:cNvSpPr>
            <a:spLocks noGrp="1"/>
          </p:cNvSpPr>
          <p:nvPr>
            <p:ph type="sldNum" sz="quarter" idx="12"/>
          </p:nvPr>
        </p:nvSpPr>
        <p:spPr/>
        <p:txBody>
          <a:bodyPr/>
          <a:lstStyle/>
          <a:p>
            <a:fld id="{AC787BF1-2FA1-4124-8805-2BBA98F4F809}" type="slidenum">
              <a:rPr lang="en-IN" smtClean="0"/>
              <a:t>58</a:t>
            </a:fld>
            <a:endParaRPr lang="en-IN"/>
          </a:p>
        </p:txBody>
      </p:sp>
    </p:spTree>
    <p:extLst>
      <p:ext uri="{BB962C8B-B14F-4D97-AF65-F5344CB8AC3E}">
        <p14:creationId xmlns:p14="http://schemas.microsoft.com/office/powerpoint/2010/main" val="226957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3447098"/>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Procedural Knowledge :</a:t>
            </a:r>
          </a:p>
          <a:p>
            <a:pPr algn="just"/>
            <a:r>
              <a:rPr lang="en-US" sz="2000" b="0" i="0" dirty="0">
                <a:solidFill>
                  <a:srgbClr val="000000"/>
                </a:solidFill>
                <a:effectLst/>
                <a:latin typeface="Georgia Pro" panose="02040502050405020303" pitchFamily="18" charset="0"/>
              </a:rPr>
              <a:t>It is the “knowledge of how” to do something.</a:t>
            </a:r>
          </a:p>
          <a:p>
            <a:pPr algn="just"/>
            <a:endParaRPr lang="en-US" sz="2000" b="0" i="0" dirty="0">
              <a:solidFill>
                <a:srgbClr val="000000"/>
              </a:solidFill>
              <a:effectLst/>
              <a:latin typeface="Georgia Pro" panose="02040502050405020303" pitchFamily="18" charset="0"/>
            </a:endParaRPr>
          </a:p>
          <a:p>
            <a:pPr algn="just"/>
            <a:r>
              <a:rPr lang="en-US" sz="2000" b="0" i="0" dirty="0">
                <a:solidFill>
                  <a:srgbClr val="000000"/>
                </a:solidFill>
                <a:effectLst/>
                <a:latin typeface="Georgia Pro" panose="02040502050405020303" pitchFamily="18" charset="0"/>
              </a:rPr>
              <a:t>It often takes the form of a series or sequence of steps to be followed. </a:t>
            </a:r>
          </a:p>
          <a:p>
            <a:pPr algn="just"/>
            <a:endParaRPr lang="en-US" sz="2000" b="0" i="0" dirty="0">
              <a:solidFill>
                <a:srgbClr val="000000"/>
              </a:solidFill>
              <a:effectLst/>
              <a:latin typeface="Georgia Pro" panose="02040502050405020303" pitchFamily="18" charset="0"/>
            </a:endParaRPr>
          </a:p>
          <a:p>
            <a:pPr algn="just"/>
            <a:r>
              <a:rPr lang="en-US" sz="2000" b="0" i="0" dirty="0">
                <a:solidFill>
                  <a:srgbClr val="000000"/>
                </a:solidFill>
                <a:effectLst/>
                <a:latin typeface="Georgia Pro" panose="02040502050405020303" pitchFamily="18" charset="0"/>
              </a:rPr>
              <a:t>It includes knowledge of skills, algorithms, techniques, and methods collectively known as procedures.</a:t>
            </a:r>
            <a:r>
              <a:rPr lang="en-US" sz="2000" dirty="0">
                <a:latin typeface="Georgia Pro" panose="02040502050405020303" pitchFamily="18" charset="0"/>
              </a:rPr>
              <a:t>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also includes knowledge of the criteria used to determine when to use various procedures.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is specific or germane to the particular subject matter or academic disciplines.</a:t>
            </a:r>
          </a:p>
        </p:txBody>
      </p:sp>
      <p:sp>
        <p:nvSpPr>
          <p:cNvPr id="7" name="TextBox 6">
            <a:extLst>
              <a:ext uri="{FF2B5EF4-FFF2-40B4-BE49-F238E27FC236}">
                <a16:creationId xmlns:a16="http://schemas.microsoft.com/office/drawing/2014/main" id="{A7C5DD6B-4B4B-4152-A9FE-B82C4B9DA42C}"/>
              </a:ext>
            </a:extLst>
          </p:cNvPr>
          <p:cNvSpPr txBox="1"/>
          <p:nvPr/>
        </p:nvSpPr>
        <p:spPr>
          <a:xfrm>
            <a:off x="683005" y="4596734"/>
            <a:ext cx="10877724" cy="1600438"/>
          </a:xfrm>
          <a:prstGeom prst="rect">
            <a:avLst/>
          </a:prstGeom>
          <a:noFill/>
        </p:spPr>
        <p:txBody>
          <a:bodyPr wrap="square">
            <a:spAutoFit/>
          </a:bodyPr>
          <a:lstStyle/>
          <a:p>
            <a:r>
              <a:rPr lang="en-US" b="1" dirty="0">
                <a:solidFill>
                  <a:srgbClr val="000000"/>
                </a:solidFill>
                <a:latin typeface="Georgia Pro" panose="02040502050405020303" pitchFamily="18" charset="0"/>
              </a:rPr>
              <a:t>Samples of Conceptual Knowledge: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Solving a first-order differential equation; solving a matrix differential equation; preparing a truth-table from a logic expression; drawing a Bode plot or designing a filter as per specifications</a:t>
            </a:r>
            <a:endParaRPr lang="en-IN" dirty="0"/>
          </a:p>
        </p:txBody>
      </p:sp>
      <p:sp>
        <p:nvSpPr>
          <p:cNvPr id="3" name="Date Placeholder 2">
            <a:extLst>
              <a:ext uri="{FF2B5EF4-FFF2-40B4-BE49-F238E27FC236}">
                <a16:creationId xmlns:a16="http://schemas.microsoft.com/office/drawing/2014/main" id="{17FEF586-BC32-45C8-B2F0-B9E3DAC517F1}"/>
              </a:ext>
            </a:extLst>
          </p:cNvPr>
          <p:cNvSpPr>
            <a:spLocks noGrp="1"/>
          </p:cNvSpPr>
          <p:nvPr>
            <p:ph type="dt" sz="half" idx="10"/>
          </p:nvPr>
        </p:nvSpPr>
        <p:spPr/>
        <p:txBody>
          <a:bodyPr/>
          <a:lstStyle/>
          <a:p>
            <a:fld id="{3BE0141F-33F4-4865-9C84-4E7C07934869}" type="datetime3">
              <a:rPr lang="en-US" smtClean="0"/>
              <a:t>24 February 2022</a:t>
            </a:fld>
            <a:endParaRPr lang="en-IN" dirty="0"/>
          </a:p>
        </p:txBody>
      </p:sp>
      <p:sp>
        <p:nvSpPr>
          <p:cNvPr id="4" name="Footer Placeholder 3">
            <a:extLst>
              <a:ext uri="{FF2B5EF4-FFF2-40B4-BE49-F238E27FC236}">
                <a16:creationId xmlns:a16="http://schemas.microsoft.com/office/drawing/2014/main" id="{A2BDAEE6-9304-43A1-8013-FE4A856A308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78C2F56-B5FD-47DF-8824-9413EB6B1E11}"/>
              </a:ext>
            </a:extLst>
          </p:cNvPr>
          <p:cNvSpPr>
            <a:spLocks noGrp="1"/>
          </p:cNvSpPr>
          <p:nvPr>
            <p:ph type="sldNum" sz="quarter" idx="12"/>
          </p:nvPr>
        </p:nvSpPr>
        <p:spPr/>
        <p:txBody>
          <a:bodyPr/>
          <a:lstStyle/>
          <a:p>
            <a:fld id="{AC787BF1-2FA1-4124-8805-2BBA98F4F809}" type="slidenum">
              <a:rPr lang="en-IN" smtClean="0"/>
              <a:t>59</a:t>
            </a:fld>
            <a:endParaRPr lang="en-IN"/>
          </a:p>
        </p:txBody>
      </p:sp>
    </p:spTree>
    <p:extLst>
      <p:ext uri="{BB962C8B-B14F-4D97-AF65-F5344CB8AC3E}">
        <p14:creationId xmlns:p14="http://schemas.microsoft.com/office/powerpoint/2010/main" val="400391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WHEN THE STUDENT WILL LEARN WELL?</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7000"/>
              </a:lnSpc>
              <a:spcAft>
                <a:spcPts val="800"/>
              </a:spcAft>
            </a:pPr>
            <a:r>
              <a:rPr lang="en-IN"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It is well established that students learn well when:</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They are clear about what they should be able to do at the end of a course, what we are calling as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Assessment is in alignment with what they are expected to do (assessment is</a:t>
            </a:r>
            <a:b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 alignment with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Instructional activities are designed and conducted to facilitate the students to acquire and demonstrate what they are expected to do (alignment among instruction, assessment and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6DF70527-6000-459A-B15B-77B8765D5828}"/>
              </a:ext>
            </a:extLst>
          </p:cNvPr>
          <p:cNvSpPr>
            <a:spLocks noGrp="1"/>
          </p:cNvSpPr>
          <p:nvPr>
            <p:ph type="dt" sz="half" idx="10"/>
          </p:nvPr>
        </p:nvSpPr>
        <p:spPr/>
        <p:txBody>
          <a:bodyPr/>
          <a:lstStyle/>
          <a:p>
            <a:fld id="{9D635150-9CFF-4C38-A6BA-31F18DBFD597}" type="datetime3">
              <a:rPr lang="en-US" smtClean="0"/>
              <a:t>24 February 2022</a:t>
            </a:fld>
            <a:endParaRPr lang="en-IN" dirty="0"/>
          </a:p>
        </p:txBody>
      </p:sp>
      <p:sp>
        <p:nvSpPr>
          <p:cNvPr id="5" name="Footer Placeholder 4">
            <a:extLst>
              <a:ext uri="{FF2B5EF4-FFF2-40B4-BE49-F238E27FC236}">
                <a16:creationId xmlns:a16="http://schemas.microsoft.com/office/drawing/2014/main" id="{3C799AC0-AD81-4064-95B3-F6E908211747}"/>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3055F44A-4D48-4516-A3B3-8DC38CF42DE8}"/>
              </a:ext>
            </a:extLst>
          </p:cNvPr>
          <p:cNvSpPr>
            <a:spLocks noGrp="1"/>
          </p:cNvSpPr>
          <p:nvPr>
            <p:ph type="sldNum" sz="quarter" idx="12"/>
          </p:nvPr>
        </p:nvSpPr>
        <p:spPr/>
        <p:txBody>
          <a:bodyPr/>
          <a:lstStyle/>
          <a:p>
            <a:fld id="{AC787BF1-2FA1-4124-8805-2BBA98F4F809}" type="slidenum">
              <a:rPr lang="en-IN" smtClean="0"/>
              <a:t>6</a:t>
            </a:fld>
            <a:endParaRPr lang="en-IN"/>
          </a:p>
        </p:txBody>
      </p:sp>
    </p:spTree>
    <p:extLst>
      <p:ext uri="{BB962C8B-B14F-4D97-AF65-F5344CB8AC3E}">
        <p14:creationId xmlns:p14="http://schemas.microsoft.com/office/powerpoint/2010/main" val="570375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4985980"/>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Metacognitive Knowledge :</a:t>
            </a:r>
          </a:p>
          <a:p>
            <a:pPr algn="just"/>
            <a:r>
              <a:rPr lang="en-US" sz="2000" b="0" i="0" dirty="0">
                <a:solidFill>
                  <a:srgbClr val="000000"/>
                </a:solidFill>
                <a:effectLst/>
                <a:latin typeface="Georgia Pro" panose="02040502050405020303" pitchFamily="18" charset="0"/>
              </a:rPr>
              <a:t>The word ‘meta’ of cognition itself says it is somewhat different from cognition.</a:t>
            </a:r>
          </a:p>
          <a:p>
            <a:pPr algn="just"/>
            <a:r>
              <a:rPr lang="en-US" sz="2000" b="0" i="0" dirty="0">
                <a:solidFill>
                  <a:srgbClr val="000000"/>
                </a:solidFill>
                <a:effectLst/>
                <a:latin typeface="Georgia Pro" panose="02040502050405020303" pitchFamily="18" charset="0"/>
              </a:rPr>
              <a:t> </a:t>
            </a:r>
          </a:p>
          <a:p>
            <a:pPr algn="just"/>
            <a:r>
              <a:rPr lang="en-US" sz="2000" b="0" i="0" dirty="0">
                <a:solidFill>
                  <a:srgbClr val="000000"/>
                </a:solidFill>
                <a:effectLst/>
                <a:latin typeface="Georgia Pro" panose="02040502050405020303" pitchFamily="18" charset="0"/>
              </a:rPr>
              <a:t>Metacognition is thinking about one’s own thinking - that is what Metacognition, and this ability is also very important to individuals.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This is </a:t>
            </a:r>
            <a:r>
              <a:rPr lang="en-US" sz="2000" b="0" i="0" dirty="0">
                <a:solidFill>
                  <a:srgbClr val="000000"/>
                </a:solidFill>
                <a:effectLst/>
                <a:latin typeface="Georgia Pro" panose="02040502050405020303" pitchFamily="18" charset="0"/>
              </a:rPr>
              <a:t>the ability to assess our own skills, knowledge or</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learning.</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The formal definition has given by Stephen Chew, ‘a person’s awareness of his/her own level of knowledge and thought processes’.</a:t>
            </a:r>
          </a:p>
          <a:p>
            <a:pPr algn="just"/>
            <a:endParaRPr lang="en-US" sz="2000" dirty="0">
              <a:solidFill>
                <a:srgbClr val="000000"/>
              </a:solidFill>
              <a:latin typeface="Georgia Pro" panose="02040502050405020303" pitchFamily="18" charset="0"/>
            </a:endParaRPr>
          </a:p>
          <a:p>
            <a:pPr algn="just"/>
            <a:r>
              <a:rPr lang="en-US" sz="2000" b="1" dirty="0">
                <a:solidFill>
                  <a:srgbClr val="000000"/>
                </a:solidFill>
                <a:latin typeface="Georgia Pro" panose="02040502050405020303" pitchFamily="18" charset="0"/>
              </a:rPr>
              <a:t>Metacognitive ability affects: </a:t>
            </a:r>
          </a:p>
          <a:p>
            <a:pPr algn="just"/>
            <a:r>
              <a:rPr lang="en-US" sz="2000" dirty="0">
                <a:solidFill>
                  <a:srgbClr val="000000"/>
                </a:solidFill>
                <a:latin typeface="Georgia Pro" panose="02040502050405020303" pitchFamily="18" charset="0"/>
              </a:rPr>
              <a:t>How well and how long a student studies</a:t>
            </a:r>
          </a:p>
          <a:p>
            <a:pPr algn="just"/>
            <a:r>
              <a:rPr lang="en-US" sz="2000" dirty="0">
                <a:solidFill>
                  <a:srgbClr val="000000"/>
                </a:solidFill>
                <a:latin typeface="Georgia Pro" panose="02040502050405020303" pitchFamily="18" charset="0"/>
              </a:rPr>
              <a:t>How much and how deeply students learn</a:t>
            </a:r>
          </a:p>
          <a:p>
            <a:pPr algn="just"/>
            <a:r>
              <a:rPr lang="en-US" sz="2000" dirty="0">
                <a:solidFill>
                  <a:srgbClr val="000000"/>
                </a:solidFill>
                <a:latin typeface="Georgia Pro" panose="02040502050405020303" pitchFamily="18" charset="0"/>
              </a:rPr>
              <a:t>Knowledge about cognition in general as well as awareness of knowledge about one's own cognition.</a:t>
            </a:r>
          </a:p>
        </p:txBody>
      </p:sp>
      <p:sp>
        <p:nvSpPr>
          <p:cNvPr id="3" name="Date Placeholder 2">
            <a:extLst>
              <a:ext uri="{FF2B5EF4-FFF2-40B4-BE49-F238E27FC236}">
                <a16:creationId xmlns:a16="http://schemas.microsoft.com/office/drawing/2014/main" id="{565B12FB-156A-49BC-B985-B9E99DC92AFB}"/>
              </a:ext>
            </a:extLst>
          </p:cNvPr>
          <p:cNvSpPr>
            <a:spLocks noGrp="1"/>
          </p:cNvSpPr>
          <p:nvPr>
            <p:ph type="dt" sz="half" idx="10"/>
          </p:nvPr>
        </p:nvSpPr>
        <p:spPr/>
        <p:txBody>
          <a:bodyPr/>
          <a:lstStyle/>
          <a:p>
            <a:fld id="{45B7B502-D041-4A4B-B49D-13F4D6C9B1E2}" type="datetime3">
              <a:rPr lang="en-US" smtClean="0"/>
              <a:t>24 February 2022</a:t>
            </a:fld>
            <a:endParaRPr lang="en-IN" dirty="0"/>
          </a:p>
        </p:txBody>
      </p:sp>
      <p:sp>
        <p:nvSpPr>
          <p:cNvPr id="4" name="Footer Placeholder 3">
            <a:extLst>
              <a:ext uri="{FF2B5EF4-FFF2-40B4-BE49-F238E27FC236}">
                <a16:creationId xmlns:a16="http://schemas.microsoft.com/office/drawing/2014/main" id="{8E8490A2-9F4C-4DEB-8A5D-90F6CAE7611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94255E3-0D4E-409D-B431-EFD7A0657E92}"/>
              </a:ext>
            </a:extLst>
          </p:cNvPr>
          <p:cNvSpPr>
            <a:spLocks noGrp="1"/>
          </p:cNvSpPr>
          <p:nvPr>
            <p:ph type="sldNum" sz="quarter" idx="12"/>
          </p:nvPr>
        </p:nvSpPr>
        <p:spPr/>
        <p:txBody>
          <a:bodyPr/>
          <a:lstStyle/>
          <a:p>
            <a:fld id="{AC787BF1-2FA1-4124-8805-2BBA98F4F809}" type="slidenum">
              <a:rPr lang="en-IN" smtClean="0"/>
              <a:t>60</a:t>
            </a:fld>
            <a:endParaRPr lang="en-IN"/>
          </a:p>
        </p:txBody>
      </p:sp>
    </p:spTree>
    <p:extLst>
      <p:ext uri="{BB962C8B-B14F-4D97-AF65-F5344CB8AC3E}">
        <p14:creationId xmlns:p14="http://schemas.microsoft.com/office/powerpoint/2010/main" val="3595134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4708981"/>
          </a:xfrm>
          <a:prstGeom prst="rect">
            <a:avLst/>
          </a:prstGeom>
          <a:noFill/>
        </p:spPr>
        <p:txBody>
          <a:bodyPr wrap="square">
            <a:spAutoFit/>
          </a:bodyPr>
          <a:lstStyle/>
          <a:p>
            <a:r>
              <a:rPr lang="en-US" sz="2000" b="1" dirty="0">
                <a:solidFill>
                  <a:srgbClr val="000000"/>
                </a:solidFill>
                <a:latin typeface="Georgia Pro" panose="02040502050405020303" pitchFamily="18" charset="0"/>
              </a:rPr>
              <a:t>Why should we be concerned about Metacognition? </a:t>
            </a:r>
            <a:br>
              <a:rPr lang="en-US" dirty="0"/>
            </a:br>
            <a:r>
              <a:rPr lang="en-US" sz="2000" b="0" i="0" dirty="0">
                <a:solidFill>
                  <a:srgbClr val="000000"/>
                </a:solidFill>
                <a:effectLst/>
                <a:latin typeface="Georgia Pro" panose="02040502050405020303" pitchFamily="18" charset="0"/>
              </a:rPr>
              <a:t>High performing students generally have better metacognitive skills.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Weaker students typically have poor metacognition besides other things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Poor metacognition is a big part of incompetence</a:t>
            </a:r>
            <a:r>
              <a:rPr lang="en-US" sz="2000" dirty="0">
                <a:latin typeface="Georgia Pro" panose="02040502050405020303" pitchFamily="18" charset="0"/>
              </a:rPr>
              <a:t> </a:t>
            </a:r>
          </a:p>
          <a:p>
            <a:endParaRPr lang="en-US" sz="2000" dirty="0"/>
          </a:p>
          <a:p>
            <a:r>
              <a:rPr lang="en-US" sz="2000" b="1" dirty="0">
                <a:latin typeface="Georgia Pro" panose="02040502050405020303" pitchFamily="18" charset="0"/>
              </a:rPr>
              <a:t>Student will metacognition skill will often:</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Shorten their study time prematurely thinking that they have mastered course material that they barely know</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Grossly overconfident in their level of understanding  </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Underestimate or overestimate their performance in tests, make poor study decisions</a:t>
            </a:r>
            <a:r>
              <a:rPr lang="en-US" sz="2000" dirty="0">
                <a:latin typeface="Georgia Pro" panose="02040502050405020303" pitchFamily="18" charset="0"/>
              </a:rPr>
              <a:t> </a:t>
            </a:r>
          </a:p>
        </p:txBody>
      </p:sp>
      <p:sp>
        <p:nvSpPr>
          <p:cNvPr id="3" name="Date Placeholder 2">
            <a:extLst>
              <a:ext uri="{FF2B5EF4-FFF2-40B4-BE49-F238E27FC236}">
                <a16:creationId xmlns:a16="http://schemas.microsoft.com/office/drawing/2014/main" id="{18C9B582-D735-4FA2-ACF7-F6095CFE2949}"/>
              </a:ext>
            </a:extLst>
          </p:cNvPr>
          <p:cNvSpPr>
            <a:spLocks noGrp="1"/>
          </p:cNvSpPr>
          <p:nvPr>
            <p:ph type="dt" sz="half" idx="10"/>
          </p:nvPr>
        </p:nvSpPr>
        <p:spPr/>
        <p:txBody>
          <a:bodyPr/>
          <a:lstStyle/>
          <a:p>
            <a:fld id="{F03BEE86-1894-4259-AF31-66683A9BA732}" type="datetime3">
              <a:rPr lang="en-US" smtClean="0"/>
              <a:t>24 February 2022</a:t>
            </a:fld>
            <a:endParaRPr lang="en-IN" dirty="0"/>
          </a:p>
        </p:txBody>
      </p:sp>
      <p:sp>
        <p:nvSpPr>
          <p:cNvPr id="4" name="Footer Placeholder 3">
            <a:extLst>
              <a:ext uri="{FF2B5EF4-FFF2-40B4-BE49-F238E27FC236}">
                <a16:creationId xmlns:a16="http://schemas.microsoft.com/office/drawing/2014/main" id="{CB60A061-67E6-4D61-940B-63FDB3744C2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792BB0A9-6B4E-4BE2-90A5-2A40A9DD5936}"/>
              </a:ext>
            </a:extLst>
          </p:cNvPr>
          <p:cNvSpPr>
            <a:spLocks noGrp="1"/>
          </p:cNvSpPr>
          <p:nvPr>
            <p:ph type="sldNum" sz="quarter" idx="12"/>
          </p:nvPr>
        </p:nvSpPr>
        <p:spPr/>
        <p:txBody>
          <a:bodyPr/>
          <a:lstStyle/>
          <a:p>
            <a:fld id="{AC787BF1-2FA1-4124-8805-2BBA98F4F809}" type="slidenum">
              <a:rPr lang="en-IN" smtClean="0"/>
              <a:t>61</a:t>
            </a:fld>
            <a:endParaRPr lang="en-IN"/>
          </a:p>
        </p:txBody>
      </p:sp>
    </p:spTree>
    <p:extLst>
      <p:ext uri="{BB962C8B-B14F-4D97-AF65-F5344CB8AC3E}">
        <p14:creationId xmlns:p14="http://schemas.microsoft.com/office/powerpoint/2010/main" val="3498801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3847207"/>
          </a:xfrm>
          <a:prstGeom prst="rect">
            <a:avLst/>
          </a:prstGeom>
          <a:noFill/>
        </p:spPr>
        <p:txBody>
          <a:bodyPr wrap="square">
            <a:spAutoFit/>
          </a:bodyPr>
          <a:lstStyle/>
          <a:p>
            <a:r>
              <a:rPr lang="en-US" sz="2400" b="1" dirty="0">
                <a:latin typeface="Georgia Pro" panose="02040502050405020303" pitchFamily="18" charset="0"/>
              </a:rPr>
              <a:t>Action should be taken for Metacognitive Knowledge:</a:t>
            </a:r>
          </a:p>
          <a:p>
            <a:r>
              <a:rPr lang="en-US" sz="2000" b="0" i="0" dirty="0">
                <a:solidFill>
                  <a:srgbClr val="000000"/>
                </a:solidFill>
                <a:effectLst/>
                <a:latin typeface="Georgia Pro" panose="02040502050405020303" pitchFamily="18" charset="0"/>
              </a:rPr>
              <a:t>Assessing the task at hand</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Evaluating one’s own strengths and weaknesses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dirty="0">
                <a:latin typeface="Georgia Pro" panose="02040502050405020303" pitchFamily="18" charset="0"/>
              </a:rPr>
              <a:t>P</a:t>
            </a:r>
            <a:r>
              <a:rPr lang="en-US" sz="2000" b="0" i="0" dirty="0">
                <a:solidFill>
                  <a:srgbClr val="000000"/>
                </a:solidFill>
                <a:effectLst/>
                <a:latin typeface="Georgia Pro" panose="02040502050405020303" pitchFamily="18" charset="0"/>
              </a:rPr>
              <a:t>lanning an appropriate approach; </a:t>
            </a:r>
          </a:p>
          <a:p>
            <a:endParaRPr lang="en-US" sz="2000" dirty="0">
              <a:solidFill>
                <a:srgbClr val="000000"/>
              </a:solidFill>
              <a:latin typeface="Georgia Pro" panose="02040502050405020303" pitchFamily="18" charset="0"/>
            </a:endParaRPr>
          </a:p>
          <a:p>
            <a:r>
              <a:rPr lang="en-US" sz="2000" dirty="0">
                <a:solidFill>
                  <a:srgbClr val="000000"/>
                </a:solidFill>
                <a:latin typeface="Georgia Pro" panose="02040502050405020303" pitchFamily="18" charset="0"/>
              </a:rPr>
              <a:t>A</a:t>
            </a:r>
            <a:r>
              <a:rPr lang="en-US" sz="2000" b="0" i="0" dirty="0">
                <a:solidFill>
                  <a:srgbClr val="000000"/>
                </a:solidFill>
                <a:effectLst/>
                <a:latin typeface="Georgia Pro" panose="02040502050405020303" pitchFamily="18" charset="0"/>
              </a:rPr>
              <a:t>pplying strategies and monitoring one’s own performance</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Reflecting and adjusting one’s own approach</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Beliefs about intelligence and learning</a:t>
            </a:r>
            <a:endParaRPr lang="en-US" sz="2000" dirty="0">
              <a:latin typeface="Georgia Pro" panose="02040502050405020303" pitchFamily="18" charset="0"/>
            </a:endParaRPr>
          </a:p>
        </p:txBody>
      </p:sp>
      <p:sp>
        <p:nvSpPr>
          <p:cNvPr id="3" name="Date Placeholder 2">
            <a:extLst>
              <a:ext uri="{FF2B5EF4-FFF2-40B4-BE49-F238E27FC236}">
                <a16:creationId xmlns:a16="http://schemas.microsoft.com/office/drawing/2014/main" id="{E9865D09-9081-4923-9DBE-A2E033BABD57}"/>
              </a:ext>
            </a:extLst>
          </p:cNvPr>
          <p:cNvSpPr>
            <a:spLocks noGrp="1"/>
          </p:cNvSpPr>
          <p:nvPr>
            <p:ph type="dt" sz="half" idx="10"/>
          </p:nvPr>
        </p:nvSpPr>
        <p:spPr/>
        <p:txBody>
          <a:bodyPr/>
          <a:lstStyle/>
          <a:p>
            <a:fld id="{F0FA3B0B-C6B9-43A3-BF8C-256361CB671E}" type="datetime3">
              <a:rPr lang="en-US" smtClean="0"/>
              <a:t>24 February 2022</a:t>
            </a:fld>
            <a:endParaRPr lang="en-IN" dirty="0"/>
          </a:p>
        </p:txBody>
      </p:sp>
      <p:sp>
        <p:nvSpPr>
          <p:cNvPr id="4" name="Footer Placeholder 3">
            <a:extLst>
              <a:ext uri="{FF2B5EF4-FFF2-40B4-BE49-F238E27FC236}">
                <a16:creationId xmlns:a16="http://schemas.microsoft.com/office/drawing/2014/main" id="{E0773BF3-B296-4D06-9428-DF5B65CDC07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38BFD2C-46B8-434A-9A3C-02DA258CB6AB}"/>
              </a:ext>
            </a:extLst>
          </p:cNvPr>
          <p:cNvSpPr>
            <a:spLocks noGrp="1"/>
          </p:cNvSpPr>
          <p:nvPr>
            <p:ph type="sldNum" sz="quarter" idx="12"/>
          </p:nvPr>
        </p:nvSpPr>
        <p:spPr/>
        <p:txBody>
          <a:bodyPr/>
          <a:lstStyle/>
          <a:p>
            <a:fld id="{AC787BF1-2FA1-4124-8805-2BBA98F4F809}" type="slidenum">
              <a:rPr lang="en-IN" smtClean="0"/>
              <a:t>62</a:t>
            </a:fld>
            <a:endParaRPr lang="en-IN"/>
          </a:p>
        </p:txBody>
      </p:sp>
    </p:spTree>
    <p:extLst>
      <p:ext uri="{BB962C8B-B14F-4D97-AF65-F5344CB8AC3E}">
        <p14:creationId xmlns:p14="http://schemas.microsoft.com/office/powerpoint/2010/main" val="1095536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8BEECCE-091F-4AED-88C5-D5CF8F69EE9A}"/>
              </a:ext>
            </a:extLst>
          </p:cNvPr>
          <p:cNvPicPr>
            <a:picLocks noChangeAspect="1"/>
          </p:cNvPicPr>
          <p:nvPr/>
        </p:nvPicPr>
        <p:blipFill>
          <a:blip r:embed="rId2"/>
          <a:stretch>
            <a:fillRect/>
          </a:stretch>
        </p:blipFill>
        <p:spPr>
          <a:xfrm>
            <a:off x="1894114" y="1122371"/>
            <a:ext cx="8890518" cy="4960106"/>
          </a:xfrm>
          <a:prstGeom prst="rect">
            <a:avLst/>
          </a:prstGeom>
        </p:spPr>
      </p:pic>
      <p:sp>
        <p:nvSpPr>
          <p:cNvPr id="3" name="Date Placeholder 2">
            <a:extLst>
              <a:ext uri="{FF2B5EF4-FFF2-40B4-BE49-F238E27FC236}">
                <a16:creationId xmlns:a16="http://schemas.microsoft.com/office/drawing/2014/main" id="{94D73F50-4A84-49C6-9B46-FE73571030DA}"/>
              </a:ext>
            </a:extLst>
          </p:cNvPr>
          <p:cNvSpPr>
            <a:spLocks noGrp="1"/>
          </p:cNvSpPr>
          <p:nvPr>
            <p:ph type="dt" sz="half" idx="10"/>
          </p:nvPr>
        </p:nvSpPr>
        <p:spPr/>
        <p:txBody>
          <a:bodyPr/>
          <a:lstStyle/>
          <a:p>
            <a:fld id="{4631BD8E-905E-464E-A7A3-7C037D368681}" type="datetime3">
              <a:rPr lang="en-US" smtClean="0"/>
              <a:t>24 February 2022</a:t>
            </a:fld>
            <a:endParaRPr lang="en-IN" dirty="0"/>
          </a:p>
        </p:txBody>
      </p:sp>
      <p:sp>
        <p:nvSpPr>
          <p:cNvPr id="4" name="Footer Placeholder 3">
            <a:extLst>
              <a:ext uri="{FF2B5EF4-FFF2-40B4-BE49-F238E27FC236}">
                <a16:creationId xmlns:a16="http://schemas.microsoft.com/office/drawing/2014/main" id="{CE80692B-12AC-4A0C-924D-D63325244DE2}"/>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2342A834-FA30-49F4-97E5-99AF9D0FA400}"/>
              </a:ext>
            </a:extLst>
          </p:cNvPr>
          <p:cNvSpPr>
            <a:spLocks noGrp="1"/>
          </p:cNvSpPr>
          <p:nvPr>
            <p:ph type="sldNum" sz="quarter" idx="12"/>
          </p:nvPr>
        </p:nvSpPr>
        <p:spPr/>
        <p:txBody>
          <a:bodyPr/>
          <a:lstStyle/>
          <a:p>
            <a:fld id="{AC787BF1-2FA1-4124-8805-2BBA98F4F809}" type="slidenum">
              <a:rPr lang="en-IN" smtClean="0"/>
              <a:t>63</a:t>
            </a:fld>
            <a:endParaRPr lang="en-IN"/>
          </a:p>
        </p:txBody>
      </p:sp>
    </p:spTree>
    <p:extLst>
      <p:ext uri="{BB962C8B-B14F-4D97-AF65-F5344CB8AC3E}">
        <p14:creationId xmlns:p14="http://schemas.microsoft.com/office/powerpoint/2010/main" val="654229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416029" y="306615"/>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 (emotions - attitude - 'feel')</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E12ED85-1F43-4DDD-9F0B-E0C8A39C7064}"/>
              </a:ext>
            </a:extLst>
          </p:cNvPr>
          <p:cNvSpPr txBox="1"/>
          <p:nvPr/>
        </p:nvSpPr>
        <p:spPr>
          <a:xfrm>
            <a:off x="287323" y="1372249"/>
            <a:ext cx="6094602" cy="4483279"/>
          </a:xfrm>
          <a:prstGeom prst="rect">
            <a:avLst/>
          </a:prstGeom>
          <a:noFill/>
        </p:spPr>
        <p:txBody>
          <a:bodyPr wrap="square">
            <a:spAutoFit/>
          </a:bodyPr>
          <a:lstStyle/>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Bloom's Taxonomy second domain, the Affective Domain, was detailed by Bloom, Krathwhol and Masia (1964, </a:t>
            </a:r>
            <a:r>
              <a:rPr lang="en-US" sz="1800" i="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Taxonomy of Educational Objectives: Vol. II</a:t>
            </a: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 </a:t>
            </a:r>
            <a:r>
              <a:rPr lang="en-US" sz="1800" i="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The Affective Domain</a:t>
            </a: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 </a:t>
            </a:r>
          </a:p>
          <a:p>
            <a:pPr marL="171450" algn="just">
              <a:spcAft>
                <a:spcPts val="1000"/>
              </a:spcAft>
            </a:pPr>
            <a:endParaRPr lang="en-US">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Bloom's theory advocates this structure and sequence for developing attitude - also now commonly expressed in the modern field of personal development as 'beliefs’. </a:t>
            </a:r>
          </a:p>
          <a:p>
            <a:pPr marL="171450" algn="just">
              <a:spcAft>
                <a:spcPts val="1000"/>
              </a:spcAft>
            </a:pPr>
            <a:endParaRPr lang="en-US">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 with the other domains, the Affective Domain detail provides a framework for teaching, training, assessing and evaluating the effectiveness of training and lesson design and delivery, and also the retention by and affect upon the learner or trainee.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p:txBody>
      </p:sp>
      <p:pic>
        <p:nvPicPr>
          <p:cNvPr id="9221" name="Picture 5" descr="Krathwohl's Taxonomy of Affective Learning | Download Scientific Diagram">
            <a:extLst>
              <a:ext uri="{FF2B5EF4-FFF2-40B4-BE49-F238E27FC236}">
                <a16:creationId xmlns:a16="http://schemas.microsoft.com/office/drawing/2014/main" id="{86C9F685-4B3E-4BAE-B74D-0B01D8C6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502" y="1586965"/>
            <a:ext cx="4597140" cy="38621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0EB2718-93ED-4A73-AA89-911BB553CDF0}"/>
              </a:ext>
            </a:extLst>
          </p:cNvPr>
          <p:cNvSpPr>
            <a:spLocks noGrp="1"/>
          </p:cNvSpPr>
          <p:nvPr>
            <p:ph type="dt" sz="half" idx="10"/>
          </p:nvPr>
        </p:nvSpPr>
        <p:spPr/>
        <p:txBody>
          <a:bodyPr/>
          <a:lstStyle/>
          <a:p>
            <a:fld id="{93715B7D-A25B-4331-84D2-1329DE745A0C}" type="datetime3">
              <a:rPr lang="en-US" smtClean="0"/>
              <a:t>24 February 2022</a:t>
            </a:fld>
            <a:endParaRPr lang="en-IN" dirty="0"/>
          </a:p>
        </p:txBody>
      </p:sp>
      <p:sp>
        <p:nvSpPr>
          <p:cNvPr id="3" name="Footer Placeholder 2">
            <a:extLst>
              <a:ext uri="{FF2B5EF4-FFF2-40B4-BE49-F238E27FC236}">
                <a16:creationId xmlns:a16="http://schemas.microsoft.com/office/drawing/2014/main" id="{B81F91A9-F7CE-4955-8334-E326A115780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2F6403F-3D91-4503-8C09-0D294BD03854}"/>
              </a:ext>
            </a:extLst>
          </p:cNvPr>
          <p:cNvSpPr>
            <a:spLocks noGrp="1"/>
          </p:cNvSpPr>
          <p:nvPr>
            <p:ph type="sldNum" sz="quarter" idx="12"/>
          </p:nvPr>
        </p:nvSpPr>
        <p:spPr/>
        <p:txBody>
          <a:bodyPr/>
          <a:lstStyle/>
          <a:p>
            <a:fld id="{AC787BF1-2FA1-4124-8805-2BBA98F4F809}" type="slidenum">
              <a:rPr lang="en-IN" smtClean="0"/>
              <a:t>64</a:t>
            </a:fld>
            <a:endParaRPr lang="en-IN"/>
          </a:p>
        </p:txBody>
      </p:sp>
    </p:spTree>
    <p:extLst>
      <p:ext uri="{BB962C8B-B14F-4D97-AF65-F5344CB8AC3E}">
        <p14:creationId xmlns:p14="http://schemas.microsoft.com/office/powerpoint/2010/main" val="3530044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rPr>
                <a:t>Open to experience, willing to hear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Listen to teacher or trainer, take interest in session or learning experience, take notes, turn up, make time for learning experience, participate passively </a:t>
              </a:r>
              <a:endParaRPr lang="en-IN" sz="2000"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41480" cy="1756037"/>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Ask, listen, focus, attend, take part, discuss, acknowledge, hear, be open to, retain, follow, concentrate, read, do, feel</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-Receiving</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34521A7-85BD-4ED7-82EF-CA0C4810FAA4}"/>
              </a:ext>
            </a:extLst>
          </p:cNvPr>
          <p:cNvSpPr>
            <a:spLocks noGrp="1"/>
          </p:cNvSpPr>
          <p:nvPr>
            <p:ph type="dt" sz="half" idx="10"/>
          </p:nvPr>
        </p:nvSpPr>
        <p:spPr/>
        <p:txBody>
          <a:bodyPr/>
          <a:lstStyle/>
          <a:p>
            <a:fld id="{272D3C66-B4B7-4560-9CB3-EBFF81C920AC}" type="datetime3">
              <a:rPr lang="en-US" smtClean="0"/>
              <a:t>24 February 2022</a:t>
            </a:fld>
            <a:endParaRPr lang="en-IN" dirty="0"/>
          </a:p>
        </p:txBody>
      </p:sp>
      <p:sp>
        <p:nvSpPr>
          <p:cNvPr id="3" name="Footer Placeholder 2">
            <a:extLst>
              <a:ext uri="{FF2B5EF4-FFF2-40B4-BE49-F238E27FC236}">
                <a16:creationId xmlns:a16="http://schemas.microsoft.com/office/drawing/2014/main" id="{7A13E73F-4C08-4B06-8008-DC8B7FCEFD0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FD313FF-A03D-457E-A1BF-5BD19F55E0D4}"/>
              </a:ext>
            </a:extLst>
          </p:cNvPr>
          <p:cNvSpPr>
            <a:spLocks noGrp="1"/>
          </p:cNvSpPr>
          <p:nvPr>
            <p:ph type="sldNum" sz="quarter" idx="12"/>
          </p:nvPr>
        </p:nvSpPr>
        <p:spPr/>
        <p:txBody>
          <a:bodyPr/>
          <a:lstStyle/>
          <a:p>
            <a:fld id="{AC787BF1-2FA1-4124-8805-2BBA98F4F809}" type="slidenum">
              <a:rPr lang="en-IN" smtClean="0"/>
              <a:t>65</a:t>
            </a:fld>
            <a:endParaRPr lang="en-IN"/>
          </a:p>
        </p:txBody>
      </p:sp>
    </p:spTree>
    <p:extLst>
      <p:ext uri="{BB962C8B-B14F-4D97-AF65-F5344CB8AC3E}">
        <p14:creationId xmlns:p14="http://schemas.microsoft.com/office/powerpoint/2010/main" val="864378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and participate actively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Participate actively in group discussion, active participation in activity, interest in outcomes, enthusiasm for action, question and probe ideas, suggest interpretation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respond, seek clarification, interpret, clarify, provide other references and examples, contribute, question, present, cite, become animated or excited, help team, write, perform</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-Responding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0ACD9D5-2E80-4560-A40F-BD5D29F43C44}"/>
              </a:ext>
            </a:extLst>
          </p:cNvPr>
          <p:cNvSpPr>
            <a:spLocks noGrp="1"/>
          </p:cNvSpPr>
          <p:nvPr>
            <p:ph type="dt" sz="half" idx="10"/>
          </p:nvPr>
        </p:nvSpPr>
        <p:spPr/>
        <p:txBody>
          <a:bodyPr/>
          <a:lstStyle/>
          <a:p>
            <a:fld id="{F06CA4B7-5D2E-45F1-8C2C-15D029AF5A29}" type="datetime3">
              <a:rPr lang="en-US" smtClean="0"/>
              <a:t>24 February 2022</a:t>
            </a:fld>
            <a:endParaRPr lang="en-IN" dirty="0"/>
          </a:p>
        </p:txBody>
      </p:sp>
      <p:sp>
        <p:nvSpPr>
          <p:cNvPr id="3" name="Footer Placeholder 2">
            <a:extLst>
              <a:ext uri="{FF2B5EF4-FFF2-40B4-BE49-F238E27FC236}">
                <a16:creationId xmlns:a16="http://schemas.microsoft.com/office/drawing/2014/main" id="{E335888E-CAE5-4827-9FF1-D0A8888D078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F2B3D5A-C968-417D-95F0-AC2B8C5A6A0F}"/>
              </a:ext>
            </a:extLst>
          </p:cNvPr>
          <p:cNvSpPr>
            <a:spLocks noGrp="1"/>
          </p:cNvSpPr>
          <p:nvPr>
            <p:ph type="sldNum" sz="quarter" idx="12"/>
          </p:nvPr>
        </p:nvSpPr>
        <p:spPr/>
        <p:txBody>
          <a:bodyPr/>
          <a:lstStyle/>
          <a:p>
            <a:fld id="{AC787BF1-2FA1-4124-8805-2BBA98F4F809}" type="slidenum">
              <a:rPr lang="en-IN" smtClean="0"/>
              <a:t>66</a:t>
            </a:fld>
            <a:endParaRPr lang="en-IN"/>
          </a:p>
        </p:txBody>
      </p:sp>
    </p:spTree>
    <p:extLst>
      <p:ext uri="{BB962C8B-B14F-4D97-AF65-F5344CB8AC3E}">
        <p14:creationId xmlns:p14="http://schemas.microsoft.com/office/powerpoint/2010/main" val="3891110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Attach values and express personal opinions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Decide worth and relevance of ideas, experiences; accept or commit to particular stance or action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Argue, challenge, debate, refute, confront, justify, persuade, criticize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-Valuing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0EAFC9F-CEE3-4989-8DA1-69DE8B89F539}"/>
              </a:ext>
            </a:extLst>
          </p:cNvPr>
          <p:cNvSpPr>
            <a:spLocks noGrp="1"/>
          </p:cNvSpPr>
          <p:nvPr>
            <p:ph type="dt" sz="half" idx="10"/>
          </p:nvPr>
        </p:nvSpPr>
        <p:spPr/>
        <p:txBody>
          <a:bodyPr/>
          <a:lstStyle/>
          <a:p>
            <a:fld id="{F4378157-6147-47DA-B37A-0A99D7867F6C}" type="datetime3">
              <a:rPr lang="en-US" smtClean="0"/>
              <a:t>24 February 2022</a:t>
            </a:fld>
            <a:endParaRPr lang="en-IN" dirty="0"/>
          </a:p>
        </p:txBody>
      </p:sp>
      <p:sp>
        <p:nvSpPr>
          <p:cNvPr id="3" name="Footer Placeholder 2">
            <a:extLst>
              <a:ext uri="{FF2B5EF4-FFF2-40B4-BE49-F238E27FC236}">
                <a16:creationId xmlns:a16="http://schemas.microsoft.com/office/drawing/2014/main" id="{DC6CBFA7-0622-4CD8-B5FF-90F3308482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9A280B9-DB86-44F5-BE50-DF6698222D4A}"/>
              </a:ext>
            </a:extLst>
          </p:cNvPr>
          <p:cNvSpPr>
            <a:spLocks noGrp="1"/>
          </p:cNvSpPr>
          <p:nvPr>
            <p:ph type="sldNum" sz="quarter" idx="12"/>
          </p:nvPr>
        </p:nvSpPr>
        <p:spPr/>
        <p:txBody>
          <a:bodyPr/>
          <a:lstStyle/>
          <a:p>
            <a:fld id="{AC787BF1-2FA1-4124-8805-2BBA98F4F809}" type="slidenum">
              <a:rPr lang="en-IN" smtClean="0"/>
              <a:t>67</a:t>
            </a:fld>
            <a:endParaRPr lang="en-IN"/>
          </a:p>
        </p:txBody>
      </p:sp>
    </p:spTree>
    <p:extLst>
      <p:ext uri="{BB962C8B-B14F-4D97-AF65-F5344CB8AC3E}">
        <p14:creationId xmlns:p14="http://schemas.microsoft.com/office/powerpoint/2010/main" val="696716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Reconcile internal conflicts; develop value system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Qualify and quantify personal views, state personal position and reasons, state beliefs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Build, develop, formulate, defend, modify, relate, prioritize, reconcile, contrast, arrange, compare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-Organizing or Conceptualizing Values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650039C-4301-45D8-88A7-333A441649CA}"/>
              </a:ext>
            </a:extLst>
          </p:cNvPr>
          <p:cNvSpPr>
            <a:spLocks noGrp="1"/>
          </p:cNvSpPr>
          <p:nvPr>
            <p:ph type="dt" sz="half" idx="10"/>
          </p:nvPr>
        </p:nvSpPr>
        <p:spPr/>
        <p:txBody>
          <a:bodyPr/>
          <a:lstStyle/>
          <a:p>
            <a:fld id="{3B1B525D-1DA6-4295-A0E2-B11297624AB0}" type="datetime3">
              <a:rPr lang="en-US" smtClean="0"/>
              <a:t>24 February 2022</a:t>
            </a:fld>
            <a:endParaRPr lang="en-IN" dirty="0"/>
          </a:p>
        </p:txBody>
      </p:sp>
      <p:sp>
        <p:nvSpPr>
          <p:cNvPr id="3" name="Footer Placeholder 2">
            <a:extLst>
              <a:ext uri="{FF2B5EF4-FFF2-40B4-BE49-F238E27FC236}">
                <a16:creationId xmlns:a16="http://schemas.microsoft.com/office/drawing/2014/main" id="{070170F9-628A-4F25-A729-BC2C10698AB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1506194-274D-4D8F-923D-BB028261118B}"/>
              </a:ext>
            </a:extLst>
          </p:cNvPr>
          <p:cNvSpPr>
            <a:spLocks noGrp="1"/>
          </p:cNvSpPr>
          <p:nvPr>
            <p:ph type="sldNum" sz="quarter" idx="12"/>
          </p:nvPr>
        </p:nvSpPr>
        <p:spPr/>
        <p:txBody>
          <a:bodyPr/>
          <a:lstStyle/>
          <a:p>
            <a:fld id="{AC787BF1-2FA1-4124-8805-2BBA98F4F809}" type="slidenum">
              <a:rPr lang="en-IN" smtClean="0"/>
              <a:t>68</a:t>
            </a:fld>
            <a:endParaRPr lang="en-IN"/>
          </a:p>
        </p:txBody>
      </p:sp>
    </p:spTree>
    <p:extLst>
      <p:ext uri="{BB962C8B-B14F-4D97-AF65-F5344CB8AC3E}">
        <p14:creationId xmlns:p14="http://schemas.microsoft.com/office/powerpoint/2010/main" val="329531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98625CDF-6F0F-4C0E-95FD-6B80AD792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67" y="1299387"/>
            <a:ext cx="10748865" cy="46256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8293E64-4372-4E16-A3AE-EEEB7C8EBE61}"/>
              </a:ext>
            </a:extLst>
          </p:cNvPr>
          <p:cNvSpPr>
            <a:spLocks noGrp="1"/>
          </p:cNvSpPr>
          <p:nvPr>
            <p:ph type="dt" sz="half" idx="10"/>
          </p:nvPr>
        </p:nvSpPr>
        <p:spPr/>
        <p:txBody>
          <a:bodyPr/>
          <a:lstStyle/>
          <a:p>
            <a:fld id="{5B9FA3FA-1D65-46F9-B911-9D85F67B0C5A}" type="datetime3">
              <a:rPr lang="en-US" smtClean="0"/>
              <a:t>24 February 2022</a:t>
            </a:fld>
            <a:endParaRPr lang="en-IN" dirty="0"/>
          </a:p>
        </p:txBody>
      </p:sp>
      <p:sp>
        <p:nvSpPr>
          <p:cNvPr id="3" name="Footer Placeholder 2">
            <a:extLst>
              <a:ext uri="{FF2B5EF4-FFF2-40B4-BE49-F238E27FC236}">
                <a16:creationId xmlns:a16="http://schemas.microsoft.com/office/drawing/2014/main" id="{1134C435-E150-4462-A0F8-2726382AB85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13850F5-4D11-437D-B2F8-BA8D7FC0136D}"/>
              </a:ext>
            </a:extLst>
          </p:cNvPr>
          <p:cNvSpPr>
            <a:spLocks noGrp="1"/>
          </p:cNvSpPr>
          <p:nvPr>
            <p:ph type="sldNum" sz="quarter" idx="12"/>
          </p:nvPr>
        </p:nvSpPr>
        <p:spPr/>
        <p:txBody>
          <a:bodyPr/>
          <a:lstStyle/>
          <a:p>
            <a:fld id="{AC787BF1-2FA1-4124-8805-2BBA98F4F809}" type="slidenum">
              <a:rPr lang="en-IN" smtClean="0"/>
              <a:t>69</a:t>
            </a:fld>
            <a:endParaRPr lang="en-IN"/>
          </a:p>
        </p:txBody>
      </p:sp>
    </p:spTree>
    <p:extLst>
      <p:ext uri="{BB962C8B-B14F-4D97-AF65-F5344CB8AC3E}">
        <p14:creationId xmlns:p14="http://schemas.microsoft.com/office/powerpoint/2010/main" val="217937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892030" y="1723421"/>
            <a:ext cx="4988653" cy="3411158"/>
          </a:xfrm>
        </p:spPr>
        <p:txBody>
          <a:bodyPr>
            <a:normAutofit/>
          </a:bodyPr>
          <a:lstStyle/>
          <a:p>
            <a:pPr algn="just"/>
            <a:r>
              <a:rPr lang="en-IN" sz="1800" dirty="0">
                <a:solidFill>
                  <a:srgbClr val="212529"/>
                </a:solidFill>
                <a:effectLst/>
                <a:latin typeface="Bookman Old Style" panose="02050604050505020204" pitchFamily="18" charset="0"/>
                <a:ea typeface="Times New Roman" panose="02020603050405020304" pitchFamily="18" charset="0"/>
              </a:rPr>
              <a:t>Goals are broad statements written from an instructor's or institution's perspective that give the general content and direction of a learning experience. </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212529"/>
                </a:solidFill>
                <a:effectLst/>
                <a:latin typeface="Bookman Old Style" panose="020506040505050202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212529"/>
                </a:solidFill>
                <a:effectLst/>
                <a:latin typeface="Bookman Old Style" panose="02050604050505020204" pitchFamily="18" charset="0"/>
                <a:ea typeface="Times New Roman" panose="02020603050405020304" pitchFamily="18" charset="0"/>
              </a:rPr>
              <a:t>They generally describe what an instructor or program aims to do; i.e., “To develop self-motivated, creative &amp; Ethical Skilled Engineers and Researchers to meet the Social Commitment.” </a:t>
            </a:r>
            <a:endParaRPr lang="en-IN" dirty="0"/>
          </a:p>
        </p:txBody>
      </p:sp>
      <p:pic>
        <p:nvPicPr>
          <p:cNvPr id="4" name="Picture 3" descr="Funnel chart&#10;&#10;Description automatically generated with medium confidence">
            <a:extLst>
              <a:ext uri="{FF2B5EF4-FFF2-40B4-BE49-F238E27FC236}">
                <a16:creationId xmlns:a16="http://schemas.microsoft.com/office/drawing/2014/main" id="{6566B63A-CEDB-4083-9ED1-11884F97CE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83929" y="1524183"/>
            <a:ext cx="4538443" cy="4683671"/>
          </a:xfrm>
          <a:prstGeom prst="rect">
            <a:avLst/>
          </a:prstGeom>
          <a:noFill/>
          <a:ln>
            <a:noFill/>
          </a:ln>
        </p:spPr>
      </p:pic>
      <p:sp>
        <p:nvSpPr>
          <p:cNvPr id="6" name="TextBox 5">
            <a:extLst>
              <a:ext uri="{FF2B5EF4-FFF2-40B4-BE49-F238E27FC236}">
                <a16:creationId xmlns:a16="http://schemas.microsoft.com/office/drawing/2014/main" id="{72E63C39-AC94-4919-A2AD-E2F44F8CE611}"/>
              </a:ext>
            </a:extLst>
          </p:cNvPr>
          <p:cNvSpPr txBox="1"/>
          <p:nvPr/>
        </p:nvSpPr>
        <p:spPr>
          <a:xfrm>
            <a:off x="4616742" y="886851"/>
            <a:ext cx="1877037"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Goals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59A3545-3D7D-4A38-9D9C-012BD0D6101A}"/>
              </a:ext>
            </a:extLst>
          </p:cNvPr>
          <p:cNvSpPr>
            <a:spLocks noGrp="1"/>
          </p:cNvSpPr>
          <p:nvPr>
            <p:ph type="dt" sz="half" idx="10"/>
          </p:nvPr>
        </p:nvSpPr>
        <p:spPr/>
        <p:txBody>
          <a:bodyPr/>
          <a:lstStyle/>
          <a:p>
            <a:fld id="{238A691C-C937-4FF9-A880-D7A03244EC13}" type="datetime3">
              <a:rPr lang="en-US" smtClean="0"/>
              <a:t>24 February 2022</a:t>
            </a:fld>
            <a:endParaRPr lang="en-IN" dirty="0"/>
          </a:p>
        </p:txBody>
      </p:sp>
      <p:sp>
        <p:nvSpPr>
          <p:cNvPr id="7" name="Footer Placeholder 6">
            <a:extLst>
              <a:ext uri="{FF2B5EF4-FFF2-40B4-BE49-F238E27FC236}">
                <a16:creationId xmlns:a16="http://schemas.microsoft.com/office/drawing/2014/main" id="{A311FDEE-6472-42EF-BFB7-5A83C0EE5CD1}"/>
              </a:ext>
            </a:extLst>
          </p:cNvPr>
          <p:cNvSpPr>
            <a:spLocks noGrp="1"/>
          </p:cNvSpPr>
          <p:nvPr>
            <p:ph type="ftr" sz="quarter" idx="11"/>
          </p:nvPr>
        </p:nvSpPr>
        <p:spPr/>
        <p:txBody>
          <a:bodyPr/>
          <a:lstStyle/>
          <a:p>
            <a:r>
              <a:rPr lang="en-IN"/>
              <a:t>Prof. (Dr.) Saradindu Panda, Principal, DSCSITSC</a:t>
            </a:r>
            <a:endParaRPr lang="en-IN" dirty="0"/>
          </a:p>
        </p:txBody>
      </p:sp>
      <p:sp>
        <p:nvSpPr>
          <p:cNvPr id="8" name="Slide Number Placeholder 7">
            <a:extLst>
              <a:ext uri="{FF2B5EF4-FFF2-40B4-BE49-F238E27FC236}">
                <a16:creationId xmlns:a16="http://schemas.microsoft.com/office/drawing/2014/main" id="{5F4412F5-F49D-4DBB-BD69-8872736C3D39}"/>
              </a:ext>
            </a:extLst>
          </p:cNvPr>
          <p:cNvSpPr>
            <a:spLocks noGrp="1"/>
          </p:cNvSpPr>
          <p:nvPr>
            <p:ph type="sldNum" sz="quarter" idx="12"/>
          </p:nvPr>
        </p:nvSpPr>
        <p:spPr/>
        <p:txBody>
          <a:bodyPr/>
          <a:lstStyle/>
          <a:p>
            <a:fld id="{AC787BF1-2FA1-4124-8805-2BBA98F4F809}" type="slidenum">
              <a:rPr lang="en-IN" smtClean="0"/>
              <a:t>7</a:t>
            </a:fld>
            <a:endParaRPr lang="en-IN"/>
          </a:p>
        </p:txBody>
      </p:sp>
    </p:spTree>
    <p:extLst>
      <p:ext uri="{BB962C8B-B14F-4D97-AF65-F5344CB8AC3E}">
        <p14:creationId xmlns:p14="http://schemas.microsoft.com/office/powerpoint/2010/main" val="4137392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5C68605-26A7-46CA-840E-0832488685A9}"/>
              </a:ext>
            </a:extLst>
          </p:cNvPr>
          <p:cNvSpPr txBox="1"/>
          <p:nvPr/>
        </p:nvSpPr>
        <p:spPr>
          <a:xfrm>
            <a:off x="595618" y="1213037"/>
            <a:ext cx="5329321" cy="3567772"/>
          </a:xfrm>
          <a:prstGeom prst="rect">
            <a:avLst/>
          </a:prstGeom>
          <a:noFill/>
        </p:spPr>
        <p:txBody>
          <a:bodyPr wrap="square">
            <a:spAutoFit/>
          </a:bodyPr>
          <a:lstStyle/>
          <a:p>
            <a:pPr algn="just">
              <a:lnSpc>
                <a:spcPct val="107000"/>
              </a:lnSpc>
              <a:spcAft>
                <a:spcPts val="800"/>
              </a:spcAft>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The Psychomotor Domain was established to address skills development relating to the physical dimensions of accomplishing a task. </a:t>
            </a:r>
          </a:p>
          <a:p>
            <a:pPr algn="just">
              <a:lnSpc>
                <a:spcPct val="107000"/>
              </a:lnSpc>
              <a:spcAft>
                <a:spcPts val="800"/>
              </a:spcAft>
            </a:pPr>
            <a:endParaRPr lang="en-US" sz="2000" dirty="0">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Because 'motor' skills extend beyond the originally traditionally imagined manual and physical skills, always consider using this domain, even if you think your environment is covered adequately by the Cognitive and Affective Domains</a:t>
            </a:r>
            <a:endParaRPr lang="en-IN" sz="2000" dirty="0">
              <a:latin typeface="Georgia Pro" panose="02040502050405020303" pitchFamily="18" charset="0"/>
            </a:endParaRPr>
          </a:p>
        </p:txBody>
      </p:sp>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 - (physical - skills - 'do')</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853290FC-451C-4915-95D2-1EFFBF57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25" y="1448235"/>
            <a:ext cx="4802770" cy="356777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D97B80A-1762-4929-B6A7-529A369E667F}"/>
              </a:ext>
            </a:extLst>
          </p:cNvPr>
          <p:cNvSpPr>
            <a:spLocks noGrp="1"/>
          </p:cNvSpPr>
          <p:nvPr>
            <p:ph type="dt" sz="half" idx="10"/>
          </p:nvPr>
        </p:nvSpPr>
        <p:spPr/>
        <p:txBody>
          <a:bodyPr/>
          <a:lstStyle/>
          <a:p>
            <a:fld id="{E2C42097-CDF9-412C-81EB-C6E4F88DAABB}" type="datetime3">
              <a:rPr lang="en-US" smtClean="0"/>
              <a:t>24 February 2022</a:t>
            </a:fld>
            <a:endParaRPr lang="en-IN" dirty="0"/>
          </a:p>
        </p:txBody>
      </p:sp>
      <p:sp>
        <p:nvSpPr>
          <p:cNvPr id="3" name="Footer Placeholder 2">
            <a:extLst>
              <a:ext uri="{FF2B5EF4-FFF2-40B4-BE49-F238E27FC236}">
                <a16:creationId xmlns:a16="http://schemas.microsoft.com/office/drawing/2014/main" id="{034A3845-47D0-4C9D-96A4-90C9C76D12B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29E5DD4-276A-4F2E-B8B8-94A0C7E90B3D}"/>
              </a:ext>
            </a:extLst>
          </p:cNvPr>
          <p:cNvSpPr>
            <a:spLocks noGrp="1"/>
          </p:cNvSpPr>
          <p:nvPr>
            <p:ph type="sldNum" sz="quarter" idx="12"/>
          </p:nvPr>
        </p:nvSpPr>
        <p:spPr/>
        <p:txBody>
          <a:bodyPr/>
          <a:lstStyle/>
          <a:p>
            <a:fld id="{AC787BF1-2FA1-4124-8805-2BBA98F4F809}" type="slidenum">
              <a:rPr lang="en-IN" smtClean="0"/>
              <a:t>70</a:t>
            </a:fld>
            <a:endParaRPr lang="en-IN"/>
          </a:p>
        </p:txBody>
      </p:sp>
    </p:spTree>
    <p:extLst>
      <p:ext uri="{BB962C8B-B14F-4D97-AF65-F5344CB8AC3E}">
        <p14:creationId xmlns:p14="http://schemas.microsoft.com/office/powerpoint/2010/main" val="1670205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action of another; observe and replicate</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Watch teacher or trainer and repeat action, process or activity</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follow, replicate, repeat, adhere, attempt, reproduce, organize, sketch, duplicate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Imitation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882C48F-1D6E-4C62-BA33-C3F9764BA8D1}"/>
              </a:ext>
            </a:extLst>
          </p:cNvPr>
          <p:cNvSpPr>
            <a:spLocks noGrp="1"/>
          </p:cNvSpPr>
          <p:nvPr>
            <p:ph type="dt" sz="half" idx="10"/>
          </p:nvPr>
        </p:nvSpPr>
        <p:spPr/>
        <p:txBody>
          <a:bodyPr/>
          <a:lstStyle/>
          <a:p>
            <a:fld id="{48967CF4-79CC-4129-A82B-E01A7B5F4FAA}" type="datetime3">
              <a:rPr lang="en-US" smtClean="0"/>
              <a:t>24 February 2022</a:t>
            </a:fld>
            <a:endParaRPr lang="en-IN" dirty="0"/>
          </a:p>
        </p:txBody>
      </p:sp>
      <p:sp>
        <p:nvSpPr>
          <p:cNvPr id="3" name="Footer Placeholder 2">
            <a:extLst>
              <a:ext uri="{FF2B5EF4-FFF2-40B4-BE49-F238E27FC236}">
                <a16:creationId xmlns:a16="http://schemas.microsoft.com/office/drawing/2014/main" id="{ED420E37-FC3D-49DC-A78A-6D1E303706D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F0394CE-BEF5-4690-8DF7-33600AE21423}"/>
              </a:ext>
            </a:extLst>
          </p:cNvPr>
          <p:cNvSpPr>
            <a:spLocks noGrp="1"/>
          </p:cNvSpPr>
          <p:nvPr>
            <p:ph type="sldNum" sz="quarter" idx="12"/>
          </p:nvPr>
        </p:nvSpPr>
        <p:spPr/>
        <p:txBody>
          <a:bodyPr/>
          <a:lstStyle/>
          <a:p>
            <a:fld id="{AC787BF1-2FA1-4124-8805-2BBA98F4F809}" type="slidenum">
              <a:rPr lang="en-IN" smtClean="0"/>
              <a:t>71</a:t>
            </a:fld>
            <a:endParaRPr lang="en-IN"/>
          </a:p>
        </p:txBody>
      </p:sp>
    </p:spTree>
    <p:extLst>
      <p:ext uri="{BB962C8B-B14F-4D97-AF65-F5344CB8AC3E}">
        <p14:creationId xmlns:p14="http://schemas.microsoft.com/office/powerpoint/2010/main" val="1496632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Reproduce activity from instruction or memory</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Carry out task from written or verbal instruction</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Re-create, build, perform, execute, implement, acquire, conduct, operate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Manipulation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3DBD38B-12A7-4E67-B7AA-EEA93E2983B1}"/>
              </a:ext>
            </a:extLst>
          </p:cNvPr>
          <p:cNvSpPr>
            <a:spLocks noGrp="1"/>
          </p:cNvSpPr>
          <p:nvPr>
            <p:ph type="dt" sz="half" idx="10"/>
          </p:nvPr>
        </p:nvSpPr>
        <p:spPr/>
        <p:txBody>
          <a:bodyPr/>
          <a:lstStyle/>
          <a:p>
            <a:fld id="{2B94E7C8-6646-4D00-8059-B8943D0E3A32}" type="datetime3">
              <a:rPr lang="en-US" smtClean="0"/>
              <a:t>24 February 2022</a:t>
            </a:fld>
            <a:endParaRPr lang="en-IN" dirty="0"/>
          </a:p>
        </p:txBody>
      </p:sp>
      <p:sp>
        <p:nvSpPr>
          <p:cNvPr id="3" name="Footer Placeholder 2">
            <a:extLst>
              <a:ext uri="{FF2B5EF4-FFF2-40B4-BE49-F238E27FC236}">
                <a16:creationId xmlns:a16="http://schemas.microsoft.com/office/drawing/2014/main" id="{1F93F3B0-2F96-4239-A18B-A6E38005DE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BCC60F6-B870-456D-BA8F-284FC5AE36DB}"/>
              </a:ext>
            </a:extLst>
          </p:cNvPr>
          <p:cNvSpPr>
            <a:spLocks noGrp="1"/>
          </p:cNvSpPr>
          <p:nvPr>
            <p:ph type="sldNum" sz="quarter" idx="12"/>
          </p:nvPr>
        </p:nvSpPr>
        <p:spPr/>
        <p:txBody>
          <a:bodyPr/>
          <a:lstStyle/>
          <a:p>
            <a:fld id="{AC787BF1-2FA1-4124-8805-2BBA98F4F809}" type="slidenum">
              <a:rPr lang="en-IN" smtClean="0"/>
              <a:t>72</a:t>
            </a:fld>
            <a:endParaRPr lang="en-IN"/>
          </a:p>
        </p:txBody>
      </p:sp>
    </p:spTree>
    <p:extLst>
      <p:ext uri="{BB962C8B-B14F-4D97-AF65-F5344CB8AC3E}">
        <p14:creationId xmlns:p14="http://schemas.microsoft.com/office/powerpoint/2010/main" val="2720261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Execute skill reliably, independent of help, activity is quick, smooth, and accurate</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Perform a task or activity with expertise and to high quality without assistance or instruction; able to demonstrate an activity to other learners</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Demonstrate, complete, show, perfect, calibrate, control, achieve, accomplish, master, refine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Precision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87F6F3A-44E0-41B9-BCBD-589F769BB66A}"/>
              </a:ext>
            </a:extLst>
          </p:cNvPr>
          <p:cNvSpPr>
            <a:spLocks noGrp="1"/>
          </p:cNvSpPr>
          <p:nvPr>
            <p:ph type="dt" sz="half" idx="10"/>
          </p:nvPr>
        </p:nvSpPr>
        <p:spPr/>
        <p:txBody>
          <a:bodyPr/>
          <a:lstStyle/>
          <a:p>
            <a:fld id="{F21E2CD9-A936-47C2-B950-3177768ACD4F}" type="datetime3">
              <a:rPr lang="en-US" smtClean="0"/>
              <a:t>24 February 2022</a:t>
            </a:fld>
            <a:endParaRPr lang="en-IN" dirty="0"/>
          </a:p>
        </p:txBody>
      </p:sp>
      <p:sp>
        <p:nvSpPr>
          <p:cNvPr id="3" name="Footer Placeholder 2">
            <a:extLst>
              <a:ext uri="{FF2B5EF4-FFF2-40B4-BE49-F238E27FC236}">
                <a16:creationId xmlns:a16="http://schemas.microsoft.com/office/drawing/2014/main" id="{A469F455-9949-4C6E-A985-5D3F1016E1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28D6323-56CC-464C-949B-4E75D8FA792B}"/>
              </a:ext>
            </a:extLst>
          </p:cNvPr>
          <p:cNvSpPr>
            <a:spLocks noGrp="1"/>
          </p:cNvSpPr>
          <p:nvPr>
            <p:ph type="sldNum" sz="quarter" idx="12"/>
          </p:nvPr>
        </p:nvSpPr>
        <p:spPr/>
        <p:txBody>
          <a:bodyPr/>
          <a:lstStyle/>
          <a:p>
            <a:fld id="{AC787BF1-2FA1-4124-8805-2BBA98F4F809}" type="slidenum">
              <a:rPr lang="en-IN" smtClean="0"/>
              <a:t>73</a:t>
            </a:fld>
            <a:endParaRPr lang="en-IN"/>
          </a:p>
        </p:txBody>
      </p:sp>
    </p:spTree>
    <p:extLst>
      <p:ext uri="{BB962C8B-B14F-4D97-AF65-F5344CB8AC3E}">
        <p14:creationId xmlns:p14="http://schemas.microsoft.com/office/powerpoint/2010/main" val="4228409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Adapt and integrate expertise to satisfy a new context or task</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Relate and combine associated activities to develop methods to meet varying, novel requirements</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Solve, adapt, combine, coordinate, revise, integrate, adapt, develop, formulate, modify, master</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Articulation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1FA5F2-CCA7-47CB-9C42-A9E6DF313870}"/>
              </a:ext>
            </a:extLst>
          </p:cNvPr>
          <p:cNvSpPr>
            <a:spLocks noGrp="1"/>
          </p:cNvSpPr>
          <p:nvPr>
            <p:ph type="dt" sz="half" idx="10"/>
          </p:nvPr>
        </p:nvSpPr>
        <p:spPr/>
        <p:txBody>
          <a:bodyPr/>
          <a:lstStyle/>
          <a:p>
            <a:fld id="{49650876-D470-4F79-928C-33A9A88934C2}" type="datetime3">
              <a:rPr lang="en-US" smtClean="0"/>
              <a:t>24 February 2022</a:t>
            </a:fld>
            <a:endParaRPr lang="en-IN" dirty="0"/>
          </a:p>
        </p:txBody>
      </p:sp>
      <p:sp>
        <p:nvSpPr>
          <p:cNvPr id="3" name="Footer Placeholder 2">
            <a:extLst>
              <a:ext uri="{FF2B5EF4-FFF2-40B4-BE49-F238E27FC236}">
                <a16:creationId xmlns:a16="http://schemas.microsoft.com/office/drawing/2014/main" id="{337B18B6-A8FC-4098-8D6A-111FD86E19C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DC15A84-7775-486E-89C0-7C7558FA3234}"/>
              </a:ext>
            </a:extLst>
          </p:cNvPr>
          <p:cNvSpPr>
            <a:spLocks noGrp="1"/>
          </p:cNvSpPr>
          <p:nvPr>
            <p:ph type="sldNum" sz="quarter" idx="12"/>
          </p:nvPr>
        </p:nvSpPr>
        <p:spPr/>
        <p:txBody>
          <a:bodyPr/>
          <a:lstStyle/>
          <a:p>
            <a:fld id="{AC787BF1-2FA1-4124-8805-2BBA98F4F809}" type="slidenum">
              <a:rPr lang="en-IN" smtClean="0"/>
              <a:t>74</a:t>
            </a:fld>
            <a:endParaRPr lang="en-IN"/>
          </a:p>
        </p:txBody>
      </p:sp>
    </p:spTree>
    <p:extLst>
      <p:ext uri="{BB962C8B-B14F-4D97-AF65-F5344CB8AC3E}">
        <p14:creationId xmlns:p14="http://schemas.microsoft.com/office/powerpoint/2010/main" val="3562304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Instinctive, effortless, unconscious mastery of activity and related skills at strategic level</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Define aim, approach and strategy for use of activities to meet strategic need</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Construct, compose, create, design, specify, manage, invent, project-manage, originate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Naturalization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BD9518B-9802-41B5-BE27-309FDD93E147}"/>
              </a:ext>
            </a:extLst>
          </p:cNvPr>
          <p:cNvSpPr>
            <a:spLocks noGrp="1"/>
          </p:cNvSpPr>
          <p:nvPr>
            <p:ph type="dt" sz="half" idx="10"/>
          </p:nvPr>
        </p:nvSpPr>
        <p:spPr/>
        <p:txBody>
          <a:bodyPr/>
          <a:lstStyle/>
          <a:p>
            <a:fld id="{8288FF82-B133-4828-BDC1-A3E157DE5BCD}" type="datetime3">
              <a:rPr lang="en-US" smtClean="0"/>
              <a:t>24 February 2022</a:t>
            </a:fld>
            <a:endParaRPr lang="en-IN" dirty="0"/>
          </a:p>
        </p:txBody>
      </p:sp>
      <p:sp>
        <p:nvSpPr>
          <p:cNvPr id="3" name="Footer Placeholder 2">
            <a:extLst>
              <a:ext uri="{FF2B5EF4-FFF2-40B4-BE49-F238E27FC236}">
                <a16:creationId xmlns:a16="http://schemas.microsoft.com/office/drawing/2014/main" id="{76677CBE-3A01-4263-B770-68840DA199C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FDF66F-0EC1-45EC-87FB-D3415CE6A462}"/>
              </a:ext>
            </a:extLst>
          </p:cNvPr>
          <p:cNvSpPr>
            <a:spLocks noGrp="1"/>
          </p:cNvSpPr>
          <p:nvPr>
            <p:ph type="sldNum" sz="quarter" idx="12"/>
          </p:nvPr>
        </p:nvSpPr>
        <p:spPr/>
        <p:txBody>
          <a:bodyPr/>
          <a:lstStyle/>
          <a:p>
            <a:fld id="{AC787BF1-2FA1-4124-8805-2BBA98F4F809}" type="slidenum">
              <a:rPr lang="en-IN" smtClean="0"/>
              <a:t>75</a:t>
            </a:fld>
            <a:endParaRPr lang="en-IN"/>
          </a:p>
        </p:txBody>
      </p:sp>
    </p:spTree>
    <p:extLst>
      <p:ext uri="{BB962C8B-B14F-4D97-AF65-F5344CB8AC3E}">
        <p14:creationId xmlns:p14="http://schemas.microsoft.com/office/powerpoint/2010/main" val="3829159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4338" name="Picture 2" descr="Bloom's taxonomy: cognitive, psychomotor and affective domains | Download  Scientific Diagram">
            <a:extLst>
              <a:ext uri="{FF2B5EF4-FFF2-40B4-BE49-F238E27FC236}">
                <a16:creationId xmlns:a16="http://schemas.microsoft.com/office/drawing/2014/main" id="{01115376-01E0-458C-9DBB-AB1043256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64" y="1325822"/>
            <a:ext cx="9011193" cy="4486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DA963B8-435F-4D25-B58C-B26097F13863}"/>
              </a:ext>
            </a:extLst>
          </p:cNvPr>
          <p:cNvSpPr>
            <a:spLocks noGrp="1"/>
          </p:cNvSpPr>
          <p:nvPr>
            <p:ph type="dt" sz="half" idx="10"/>
          </p:nvPr>
        </p:nvSpPr>
        <p:spPr/>
        <p:txBody>
          <a:bodyPr/>
          <a:lstStyle/>
          <a:p>
            <a:fld id="{FE7754CA-F5BB-4CA1-85A0-20B7BF59D588}" type="datetime3">
              <a:rPr lang="en-US" smtClean="0"/>
              <a:t>24 February 2022</a:t>
            </a:fld>
            <a:endParaRPr lang="en-IN" dirty="0"/>
          </a:p>
        </p:txBody>
      </p:sp>
      <p:sp>
        <p:nvSpPr>
          <p:cNvPr id="3" name="Footer Placeholder 2">
            <a:extLst>
              <a:ext uri="{FF2B5EF4-FFF2-40B4-BE49-F238E27FC236}">
                <a16:creationId xmlns:a16="http://schemas.microsoft.com/office/drawing/2014/main" id="{910AD355-8F0E-47D6-B998-65061D591A6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98DBB86-94BD-441A-803C-633A6B8F9687}"/>
              </a:ext>
            </a:extLst>
          </p:cNvPr>
          <p:cNvSpPr>
            <a:spLocks noGrp="1"/>
          </p:cNvSpPr>
          <p:nvPr>
            <p:ph type="sldNum" sz="quarter" idx="12"/>
          </p:nvPr>
        </p:nvSpPr>
        <p:spPr/>
        <p:txBody>
          <a:bodyPr/>
          <a:lstStyle/>
          <a:p>
            <a:fld id="{AC787BF1-2FA1-4124-8805-2BBA98F4F809}" type="slidenum">
              <a:rPr lang="en-IN" smtClean="0"/>
              <a:t>76</a:t>
            </a:fld>
            <a:endParaRPr lang="en-IN"/>
          </a:p>
        </p:txBody>
      </p:sp>
    </p:spTree>
    <p:extLst>
      <p:ext uri="{BB962C8B-B14F-4D97-AF65-F5344CB8AC3E}">
        <p14:creationId xmlns:p14="http://schemas.microsoft.com/office/powerpoint/2010/main" val="1245693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Cognitive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4D4ACDD-9D24-4849-B7A1-EBE624F8013B}"/>
              </a:ext>
            </a:extLst>
          </p:cNvPr>
          <p:cNvGraphicFramePr>
            <a:graphicFrameLocks noGrp="1"/>
          </p:cNvGraphicFramePr>
          <p:nvPr>
            <p:extLst>
              <p:ext uri="{D42A27DB-BD31-4B8C-83A1-F6EECF244321}">
                <p14:modId xmlns:p14="http://schemas.microsoft.com/office/powerpoint/2010/main" val="2513051603"/>
              </p:ext>
            </p:extLst>
          </p:nvPr>
        </p:nvGraphicFramePr>
        <p:xfrm>
          <a:off x="757256" y="1143000"/>
          <a:ext cx="10878274" cy="4632960"/>
        </p:xfrm>
        <a:graphic>
          <a:graphicData uri="http://schemas.openxmlformats.org/drawingml/2006/table">
            <a:tbl>
              <a:tblPr firstRow="1" firstCol="1" bandRow="1" bandCol="1">
                <a:tableStyleId>{5C22544A-7EE6-4342-B048-85BDC9FD1C3A}</a:tableStyleId>
              </a:tblPr>
              <a:tblGrid>
                <a:gridCol w="1717496">
                  <a:extLst>
                    <a:ext uri="{9D8B030D-6E8A-4147-A177-3AD203B41FA5}">
                      <a16:colId xmlns:a16="http://schemas.microsoft.com/office/drawing/2014/main" val="3367752702"/>
                    </a:ext>
                  </a:extLst>
                </a:gridCol>
                <a:gridCol w="2150521">
                  <a:extLst>
                    <a:ext uri="{9D8B030D-6E8A-4147-A177-3AD203B41FA5}">
                      <a16:colId xmlns:a16="http://schemas.microsoft.com/office/drawing/2014/main" val="1229079563"/>
                    </a:ext>
                  </a:extLst>
                </a:gridCol>
                <a:gridCol w="3923078">
                  <a:extLst>
                    <a:ext uri="{9D8B030D-6E8A-4147-A177-3AD203B41FA5}">
                      <a16:colId xmlns:a16="http://schemas.microsoft.com/office/drawing/2014/main" val="3539468575"/>
                    </a:ext>
                  </a:extLst>
                </a:gridCol>
                <a:gridCol w="3087179">
                  <a:extLst>
                    <a:ext uri="{9D8B030D-6E8A-4147-A177-3AD203B41FA5}">
                      <a16:colId xmlns:a16="http://schemas.microsoft.com/office/drawing/2014/main" val="825425009"/>
                    </a:ext>
                  </a:extLst>
                </a:gridCol>
              </a:tblGrid>
              <a:tr h="510851">
                <a:tc>
                  <a:txBody>
                    <a:bodyPr/>
                    <a:lstStyle/>
                    <a:p>
                      <a:pPr>
                        <a:spcAft>
                          <a:spcPts val="1000"/>
                        </a:spcAft>
                      </a:pPr>
                      <a:r>
                        <a:rPr lang="en-US" sz="1600">
                          <a:effectLst/>
                          <a:latin typeface="Georgia Pro" panose="02040502050405020303" pitchFamily="18" charset="0"/>
                        </a:rPr>
                        <a:t>Category or 'level'</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Behavior descriptions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Examples of activity to be trained, or demonstration and evidence to be measured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'Key words' (verbs which describe the activity to be trained or measured at each level)</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6609405"/>
                  </a:ext>
                </a:extLst>
              </a:tr>
              <a:tr h="510851">
                <a:tc>
                  <a:txBody>
                    <a:bodyPr/>
                    <a:lstStyle/>
                    <a:p>
                      <a:pPr marL="0" lvl="0" indent="0">
                        <a:spcAft>
                          <a:spcPts val="1000"/>
                        </a:spcAft>
                        <a:buFont typeface="+mj-lt"/>
                        <a:buNone/>
                      </a:pPr>
                      <a:r>
                        <a:rPr lang="en-US" sz="1600" dirty="0">
                          <a:effectLst/>
                          <a:latin typeface="Georgia Pro" panose="02040502050405020303" pitchFamily="18" charset="0"/>
                        </a:rPr>
                        <a:t>Remembering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Recall or recognize information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Multiple-choice test, recount facts or statistics, recall a process, rules, definitions; quote law or procedure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Arrange, define, describe, label, list, memorize, recognize, relate, reproduce, select, state</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3495448"/>
                  </a:ext>
                </a:extLst>
              </a:tr>
              <a:tr h="851418">
                <a:tc>
                  <a:txBody>
                    <a:bodyPr/>
                    <a:lstStyle/>
                    <a:p>
                      <a:pPr marL="0" lvl="0" indent="0">
                        <a:spcAft>
                          <a:spcPts val="1000"/>
                        </a:spcAft>
                        <a:buFont typeface="+mj-lt"/>
                        <a:buNone/>
                      </a:pPr>
                      <a:r>
                        <a:rPr lang="en-US" sz="1600" dirty="0">
                          <a:effectLst/>
                          <a:latin typeface="Georgia Pro" panose="02040502050405020303" pitchFamily="18" charset="0"/>
                        </a:rPr>
                        <a:t>Understanding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Understand meaning, re-state data in one's own words, interpret, extrapolate, translate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Explain or interpret meaning from a given scenario or statement, suggest treatment, reaction or solution to given problem, create examples or metaphors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Explain, reiterate, reword, critique, classify, summarize, illustrate, translate, review, report, discuss, re-write, estimate, interpret, theorize, paraphrase, reference, example</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8293572"/>
                  </a:ext>
                </a:extLst>
              </a:tr>
              <a:tr h="681135">
                <a:tc>
                  <a:txBody>
                    <a:bodyPr/>
                    <a:lstStyle/>
                    <a:p>
                      <a:pPr marL="0" lvl="0" indent="0">
                        <a:spcAft>
                          <a:spcPts val="1000"/>
                        </a:spcAft>
                        <a:buFont typeface="+mj-lt"/>
                        <a:buNone/>
                      </a:pPr>
                      <a:r>
                        <a:rPr lang="en-US" sz="1600" dirty="0">
                          <a:effectLst/>
                          <a:latin typeface="Georgia Pro" panose="02040502050405020303" pitchFamily="18" charset="0"/>
                        </a:rPr>
                        <a:t>Applying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Use or apply knowledge, put theory into practice, use knowledge in response to real circumstances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Put a theory into practical effect, demonstrate, solve a problem, manage an activity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dirty="0">
                          <a:effectLst/>
                          <a:latin typeface="Georgia Pro" panose="02040502050405020303" pitchFamily="18" charset="0"/>
                        </a:rPr>
                        <a:t>Use, apply, discover, manage, execute, solve, produce, implement, construct, change, prepare, conduct, perform, react, respond, role-play</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2967021"/>
                  </a:ext>
                </a:extLst>
              </a:tr>
            </a:tbl>
          </a:graphicData>
        </a:graphic>
      </p:graphicFrame>
      <p:sp>
        <p:nvSpPr>
          <p:cNvPr id="3" name="Date Placeholder 2">
            <a:extLst>
              <a:ext uri="{FF2B5EF4-FFF2-40B4-BE49-F238E27FC236}">
                <a16:creationId xmlns:a16="http://schemas.microsoft.com/office/drawing/2014/main" id="{9D87CEBC-C46B-4651-80CC-860F56BA6494}"/>
              </a:ext>
            </a:extLst>
          </p:cNvPr>
          <p:cNvSpPr>
            <a:spLocks noGrp="1"/>
          </p:cNvSpPr>
          <p:nvPr>
            <p:ph type="dt" sz="half" idx="10"/>
          </p:nvPr>
        </p:nvSpPr>
        <p:spPr/>
        <p:txBody>
          <a:bodyPr/>
          <a:lstStyle/>
          <a:p>
            <a:fld id="{F43D999B-F46B-4003-9D85-7FAF54F3E3C2}" type="datetime3">
              <a:rPr lang="en-US" smtClean="0"/>
              <a:t>24 February 2022</a:t>
            </a:fld>
            <a:endParaRPr lang="en-IN" dirty="0"/>
          </a:p>
        </p:txBody>
      </p:sp>
      <p:sp>
        <p:nvSpPr>
          <p:cNvPr id="4" name="Footer Placeholder 3">
            <a:extLst>
              <a:ext uri="{FF2B5EF4-FFF2-40B4-BE49-F238E27FC236}">
                <a16:creationId xmlns:a16="http://schemas.microsoft.com/office/drawing/2014/main" id="{783583E0-C914-4442-88A7-1B3612614251}"/>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1C06A9AB-5DC5-4F96-ACED-82A1C0FA3ADE}"/>
              </a:ext>
            </a:extLst>
          </p:cNvPr>
          <p:cNvSpPr>
            <a:spLocks noGrp="1"/>
          </p:cNvSpPr>
          <p:nvPr>
            <p:ph type="sldNum" sz="quarter" idx="12"/>
          </p:nvPr>
        </p:nvSpPr>
        <p:spPr/>
        <p:txBody>
          <a:bodyPr/>
          <a:lstStyle/>
          <a:p>
            <a:fld id="{AC787BF1-2FA1-4124-8805-2BBA98F4F809}" type="slidenum">
              <a:rPr lang="en-IN" smtClean="0"/>
              <a:t>77</a:t>
            </a:fld>
            <a:endParaRPr lang="en-IN"/>
          </a:p>
        </p:txBody>
      </p:sp>
    </p:spTree>
    <p:extLst>
      <p:ext uri="{BB962C8B-B14F-4D97-AF65-F5344CB8AC3E}">
        <p14:creationId xmlns:p14="http://schemas.microsoft.com/office/powerpoint/2010/main" val="1462026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Cognitive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4D4ACDD-9D24-4849-B7A1-EBE624F8013B}"/>
              </a:ext>
            </a:extLst>
          </p:cNvPr>
          <p:cNvGraphicFramePr>
            <a:graphicFrameLocks noGrp="1"/>
          </p:cNvGraphicFramePr>
          <p:nvPr>
            <p:extLst>
              <p:ext uri="{D42A27DB-BD31-4B8C-83A1-F6EECF244321}">
                <p14:modId xmlns:p14="http://schemas.microsoft.com/office/powerpoint/2010/main" val="3652628838"/>
              </p:ext>
            </p:extLst>
          </p:nvPr>
        </p:nvGraphicFramePr>
        <p:xfrm>
          <a:off x="486561" y="1143000"/>
          <a:ext cx="11132191" cy="4693920"/>
        </p:xfrm>
        <a:graphic>
          <a:graphicData uri="http://schemas.openxmlformats.org/drawingml/2006/table">
            <a:tbl>
              <a:tblPr firstRow="1" firstCol="1" bandRow="1" bandCol="1">
                <a:tableStyleId>{5C22544A-7EE6-4342-B048-85BDC9FD1C3A}</a:tableStyleId>
              </a:tblPr>
              <a:tblGrid>
                <a:gridCol w="1467822">
                  <a:extLst>
                    <a:ext uri="{9D8B030D-6E8A-4147-A177-3AD203B41FA5}">
                      <a16:colId xmlns:a16="http://schemas.microsoft.com/office/drawing/2014/main" val="3367752702"/>
                    </a:ext>
                  </a:extLst>
                </a:gridCol>
                <a:gridCol w="2615919">
                  <a:extLst>
                    <a:ext uri="{9D8B030D-6E8A-4147-A177-3AD203B41FA5}">
                      <a16:colId xmlns:a16="http://schemas.microsoft.com/office/drawing/2014/main" val="1229079563"/>
                    </a:ext>
                  </a:extLst>
                </a:gridCol>
                <a:gridCol w="4141872">
                  <a:extLst>
                    <a:ext uri="{9D8B030D-6E8A-4147-A177-3AD203B41FA5}">
                      <a16:colId xmlns:a16="http://schemas.microsoft.com/office/drawing/2014/main" val="3539468575"/>
                    </a:ext>
                  </a:extLst>
                </a:gridCol>
                <a:gridCol w="2906578">
                  <a:extLst>
                    <a:ext uri="{9D8B030D-6E8A-4147-A177-3AD203B41FA5}">
                      <a16:colId xmlns:a16="http://schemas.microsoft.com/office/drawing/2014/main" val="825425009"/>
                    </a:ext>
                  </a:extLst>
                </a:gridCol>
              </a:tblGrid>
              <a:tr h="510851">
                <a:tc>
                  <a:txBody>
                    <a:bodyPr/>
                    <a:lstStyle/>
                    <a:p>
                      <a:pPr>
                        <a:spcAft>
                          <a:spcPts val="1000"/>
                        </a:spcAft>
                      </a:pPr>
                      <a:r>
                        <a:rPr lang="en-US" sz="1400">
                          <a:effectLst/>
                          <a:latin typeface="Georgia Pro" panose="02040502050405020303" pitchFamily="18" charset="0"/>
                        </a:rPr>
                        <a:t>Category or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Examples of activity to be trained, or demonstration and evidence to be measured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6609405"/>
                  </a:ext>
                </a:extLst>
              </a:tr>
              <a:tr h="681135">
                <a:tc>
                  <a:txBody>
                    <a:bodyPr/>
                    <a:lstStyle/>
                    <a:p>
                      <a:pPr marL="0" lvl="0" indent="0">
                        <a:spcAft>
                          <a:spcPts val="1000"/>
                        </a:spcAft>
                        <a:buFont typeface="+mj-lt"/>
                        <a:buNone/>
                      </a:pPr>
                      <a:r>
                        <a:rPr lang="en-US" sz="1400" dirty="0">
                          <a:effectLst/>
                          <a:latin typeface="Georgia Pro" panose="02040502050405020303" pitchFamily="18" charset="0"/>
                        </a:rPr>
                        <a:t>Analyzing</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Interpret elements, organizational principles, structure, construction, internal relationships; quality, reliability of individual components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Analyze, break down, catalogue, compare, quantify, measure, test, examine, experiment, relate, graph, diagram, plot, extrapolate, value, divide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6393527"/>
                  </a:ext>
                </a:extLst>
              </a:tr>
              <a:tr h="1191986">
                <a:tc>
                  <a:txBody>
                    <a:bodyPr/>
                    <a:lstStyle/>
                    <a:p>
                      <a:pPr marL="0" lvl="0" indent="0">
                        <a:spcAft>
                          <a:spcPts val="1000"/>
                        </a:spcAft>
                        <a:buFont typeface="+mj-lt"/>
                        <a:buNone/>
                      </a:pPr>
                      <a:r>
                        <a:rPr lang="en-US" sz="1400" dirty="0">
                          <a:effectLst/>
                          <a:latin typeface="Georgia Pro" panose="02040502050405020303" pitchFamily="18" charset="0"/>
                        </a:rPr>
                        <a:t>Evaluating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Assess effectiveness of whole concepts, in relation to values, outputs, efficacy, viability; critical thinking, strategic comparison and review; judgment relating to external criteria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Review, justify, assess, present a case for, defend, report on, investigate, direct, appraise, argue, project-manage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2009843"/>
                  </a:ext>
                </a:extLst>
              </a:tr>
              <a:tr h="681135">
                <a:tc>
                  <a:txBody>
                    <a:bodyPr/>
                    <a:lstStyle/>
                    <a:p>
                      <a:pPr marL="0" lvl="0" indent="0">
                        <a:spcAft>
                          <a:spcPts val="1000"/>
                        </a:spcAft>
                        <a:buFont typeface="+mj-lt"/>
                        <a:buNone/>
                      </a:pPr>
                      <a:r>
                        <a:rPr lang="en-US" sz="1400" dirty="0">
                          <a:effectLst/>
                          <a:latin typeface="Georgia Pro" panose="02040502050405020303" pitchFamily="18" charset="0"/>
                        </a:rPr>
                        <a:t>Creating</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Develop new unique structures, systems, models, approaches, ideas; creative thinking, operations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Develop plans or procedures, design solutions, integrate methods, resources, ideas, parts; create teams or new approaches, write protocols &amp; contingencies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Develop, plan, build, create, design, organize, revise, formulate, propose, establish, assemble, integrate, re-arrange, modify</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8824777"/>
                  </a:ext>
                </a:extLst>
              </a:tr>
            </a:tbl>
          </a:graphicData>
        </a:graphic>
      </p:graphicFrame>
      <p:sp>
        <p:nvSpPr>
          <p:cNvPr id="3" name="Date Placeholder 2">
            <a:extLst>
              <a:ext uri="{FF2B5EF4-FFF2-40B4-BE49-F238E27FC236}">
                <a16:creationId xmlns:a16="http://schemas.microsoft.com/office/drawing/2014/main" id="{50ED39B4-697D-4BC9-9AEE-AA1D03F2EF2C}"/>
              </a:ext>
            </a:extLst>
          </p:cNvPr>
          <p:cNvSpPr>
            <a:spLocks noGrp="1"/>
          </p:cNvSpPr>
          <p:nvPr>
            <p:ph type="dt" sz="half" idx="10"/>
          </p:nvPr>
        </p:nvSpPr>
        <p:spPr/>
        <p:txBody>
          <a:bodyPr/>
          <a:lstStyle/>
          <a:p>
            <a:fld id="{73C74B48-8A0F-44CF-880C-FF78E667ED4B}" type="datetime3">
              <a:rPr lang="en-US" smtClean="0"/>
              <a:t>24 February 2022</a:t>
            </a:fld>
            <a:endParaRPr lang="en-IN" dirty="0"/>
          </a:p>
        </p:txBody>
      </p:sp>
      <p:sp>
        <p:nvSpPr>
          <p:cNvPr id="4" name="Footer Placeholder 3">
            <a:extLst>
              <a:ext uri="{FF2B5EF4-FFF2-40B4-BE49-F238E27FC236}">
                <a16:creationId xmlns:a16="http://schemas.microsoft.com/office/drawing/2014/main" id="{A588253F-F163-4ACA-BD58-DED1D02027F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647A6FF-EE62-4C01-83F3-DC7549EA3A7C}"/>
              </a:ext>
            </a:extLst>
          </p:cNvPr>
          <p:cNvSpPr>
            <a:spLocks noGrp="1"/>
          </p:cNvSpPr>
          <p:nvPr>
            <p:ph type="sldNum" sz="quarter" idx="12"/>
          </p:nvPr>
        </p:nvSpPr>
        <p:spPr/>
        <p:txBody>
          <a:bodyPr/>
          <a:lstStyle/>
          <a:p>
            <a:fld id="{AC787BF1-2FA1-4124-8805-2BBA98F4F809}" type="slidenum">
              <a:rPr lang="en-IN" smtClean="0"/>
              <a:t>78</a:t>
            </a:fld>
            <a:endParaRPr lang="en-IN"/>
          </a:p>
        </p:txBody>
      </p:sp>
    </p:spTree>
    <p:extLst>
      <p:ext uri="{BB962C8B-B14F-4D97-AF65-F5344CB8AC3E}">
        <p14:creationId xmlns:p14="http://schemas.microsoft.com/office/powerpoint/2010/main" val="4105020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Affective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D3CF4ACC-F9B0-4164-BFB9-C747A7B1D578}"/>
              </a:ext>
            </a:extLst>
          </p:cNvPr>
          <p:cNvGraphicFramePr>
            <a:graphicFrameLocks noGrp="1"/>
          </p:cNvGraphicFramePr>
          <p:nvPr>
            <p:extLst>
              <p:ext uri="{D42A27DB-BD31-4B8C-83A1-F6EECF244321}">
                <p14:modId xmlns:p14="http://schemas.microsoft.com/office/powerpoint/2010/main" val="27930970"/>
              </p:ext>
            </p:extLst>
          </p:nvPr>
        </p:nvGraphicFramePr>
        <p:xfrm>
          <a:off x="801461" y="1156261"/>
          <a:ext cx="10740505" cy="4889975"/>
        </p:xfrm>
        <a:graphic>
          <a:graphicData uri="http://schemas.openxmlformats.org/drawingml/2006/table">
            <a:tbl>
              <a:tblPr firstRow="1" firstCol="1" bandRow="1" bandCol="1">
                <a:tableStyleId>{5C22544A-7EE6-4342-B048-85BDC9FD1C3A}</a:tableStyleId>
              </a:tblPr>
              <a:tblGrid>
                <a:gridCol w="1648124">
                  <a:extLst>
                    <a:ext uri="{9D8B030D-6E8A-4147-A177-3AD203B41FA5}">
                      <a16:colId xmlns:a16="http://schemas.microsoft.com/office/drawing/2014/main" val="1530435693"/>
                    </a:ext>
                  </a:extLst>
                </a:gridCol>
                <a:gridCol w="1770077">
                  <a:extLst>
                    <a:ext uri="{9D8B030D-6E8A-4147-A177-3AD203B41FA5}">
                      <a16:colId xmlns:a16="http://schemas.microsoft.com/office/drawing/2014/main" val="533799887"/>
                    </a:ext>
                  </a:extLst>
                </a:gridCol>
                <a:gridCol w="3473425">
                  <a:extLst>
                    <a:ext uri="{9D8B030D-6E8A-4147-A177-3AD203B41FA5}">
                      <a16:colId xmlns:a16="http://schemas.microsoft.com/office/drawing/2014/main" val="3096415281"/>
                    </a:ext>
                  </a:extLst>
                </a:gridCol>
                <a:gridCol w="3848879">
                  <a:extLst>
                    <a:ext uri="{9D8B030D-6E8A-4147-A177-3AD203B41FA5}">
                      <a16:colId xmlns:a16="http://schemas.microsoft.com/office/drawing/2014/main" val="209851153"/>
                    </a:ext>
                  </a:extLst>
                </a:gridCol>
              </a:tblGrid>
              <a:tr h="733496">
                <a:tc>
                  <a:txBody>
                    <a:bodyPr/>
                    <a:lstStyle/>
                    <a:p>
                      <a:pPr>
                        <a:spcAft>
                          <a:spcPts val="1000"/>
                        </a:spcAft>
                      </a:pPr>
                      <a:r>
                        <a:rPr lang="en-US" sz="1400">
                          <a:effectLst/>
                          <a:latin typeface="Georgia Pro" panose="02040502050405020303" pitchFamily="18" charset="0"/>
                        </a:rPr>
                        <a:t>Category or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300"/>
                        </a:spcAft>
                      </a:pPr>
                      <a:r>
                        <a:rPr lang="en-US" sz="1400">
                          <a:effectLst/>
                          <a:latin typeface="Georgia Pro" panose="02040502050405020303" pitchFamily="18" charset="0"/>
                        </a:rPr>
                        <a:t>Examples of experience, or demonstration and evidence to be measured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3272264"/>
                  </a:ext>
                </a:extLst>
              </a:tr>
              <a:tr h="977995">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Receiving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Open to experience, willing to hear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Listen to teacher or trainer, take interest in session or learning experience, take notes, turn up, make time for learning experience, participate passively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Ask, listen, focus, attend, take part, discuss, acknowledge, hear, be open to, retain, follow, concentrate, read, do, feel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1635038"/>
                  </a:ext>
                </a:extLst>
              </a:tr>
              <a:tr h="1222494">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Responding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React and participate actively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Participate actively in group discussion, active participation in activity, interest in outcomes, enthusiasm for action, question and probe ideas, suggest interpretation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React, respond, seek clarification, interpret, clarify, provide other references and examples, contribute, question, present, cite, become animated or excited, help team, write, perform</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3793162"/>
                  </a:ext>
                </a:extLst>
              </a:tr>
              <a:tr h="733496">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Valuing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Attach values and express personal opinions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Decide worth and relevance of ideas, experiences; accept or commit to particular stance or action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Argue, challenge, debate, refute, confront, justify, persuade, criticize,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8352025"/>
                  </a:ext>
                </a:extLst>
              </a:tr>
              <a:tr h="733496">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Organizing or Conceptualizing Values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Reconcile internal conflicts; develop value system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Qualify and quantify personal views, state personal position and reasons, state beliefs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Build, develop, formulate, defend, modify, relate, prioritize, reconcile, contrast, arrange, compare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1326621"/>
                  </a:ext>
                </a:extLst>
              </a:tr>
              <a:tr h="488998">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Internalizing Values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Adopt belief system and philosophy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Self-reliant; behave consistently with personal value set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Act, display, influence, solve, practice,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3386695"/>
                  </a:ext>
                </a:extLst>
              </a:tr>
            </a:tbl>
          </a:graphicData>
        </a:graphic>
      </p:graphicFrame>
      <p:sp>
        <p:nvSpPr>
          <p:cNvPr id="2" name="Date Placeholder 1">
            <a:extLst>
              <a:ext uri="{FF2B5EF4-FFF2-40B4-BE49-F238E27FC236}">
                <a16:creationId xmlns:a16="http://schemas.microsoft.com/office/drawing/2014/main" id="{E4BB4E03-9A71-401C-AD2B-206986E7F32D}"/>
              </a:ext>
            </a:extLst>
          </p:cNvPr>
          <p:cNvSpPr>
            <a:spLocks noGrp="1"/>
          </p:cNvSpPr>
          <p:nvPr>
            <p:ph type="dt" sz="half" idx="10"/>
          </p:nvPr>
        </p:nvSpPr>
        <p:spPr/>
        <p:txBody>
          <a:bodyPr/>
          <a:lstStyle/>
          <a:p>
            <a:fld id="{5F6BA49B-B0E0-4A5C-ACC8-48C309EF9E79}" type="datetime3">
              <a:rPr lang="en-US" smtClean="0"/>
              <a:t>24 February 2022</a:t>
            </a:fld>
            <a:endParaRPr lang="en-IN" dirty="0"/>
          </a:p>
        </p:txBody>
      </p:sp>
      <p:sp>
        <p:nvSpPr>
          <p:cNvPr id="4" name="Footer Placeholder 3">
            <a:extLst>
              <a:ext uri="{FF2B5EF4-FFF2-40B4-BE49-F238E27FC236}">
                <a16:creationId xmlns:a16="http://schemas.microsoft.com/office/drawing/2014/main" id="{CCEE2629-BCF7-4B1D-AEF5-DD1482D23A9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2DBBA4E3-089A-4EC0-82D6-90BA1950A80A}"/>
              </a:ext>
            </a:extLst>
          </p:cNvPr>
          <p:cNvSpPr>
            <a:spLocks noGrp="1"/>
          </p:cNvSpPr>
          <p:nvPr>
            <p:ph type="sldNum" sz="quarter" idx="12"/>
          </p:nvPr>
        </p:nvSpPr>
        <p:spPr/>
        <p:txBody>
          <a:bodyPr/>
          <a:lstStyle/>
          <a:p>
            <a:fld id="{AC787BF1-2FA1-4124-8805-2BBA98F4F809}" type="slidenum">
              <a:rPr lang="en-IN" smtClean="0"/>
              <a:t>79</a:t>
            </a:fld>
            <a:endParaRPr lang="en-IN"/>
          </a:p>
        </p:txBody>
      </p:sp>
    </p:spTree>
    <p:extLst>
      <p:ext uri="{BB962C8B-B14F-4D97-AF65-F5344CB8AC3E}">
        <p14:creationId xmlns:p14="http://schemas.microsoft.com/office/powerpoint/2010/main" val="296196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496402"/>
            <a:ext cx="10961614" cy="4250056"/>
          </a:xfrm>
        </p:spPr>
        <p:txBody>
          <a:bodyPr>
            <a:norm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Learning objectives are statements of what you intend to teach or cover in a learning experience. </a:t>
            </a:r>
          </a:p>
          <a:p>
            <a:pPr algn="just"/>
            <a:endParaRPr lang="en-IN" sz="2200" dirty="0">
              <a:solidFill>
                <a:srgbClr val="212529"/>
              </a:solidFill>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They tend to be:</a:t>
            </a:r>
            <a:endParaRPr lang="en-IN" sz="2200" dirty="0">
              <a:effectLst/>
              <a:latin typeface="Georgia Pro" panose="02040502050405020303" pitchFamily="18" charset="0"/>
              <a:ea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More specific than learning goals</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Not necessarily observable nor measurable</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Instructor-centered rather than student-centered</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Useful in helping you formulate more specific learning outcomes</a:t>
            </a:r>
          </a:p>
        </p:txBody>
      </p:sp>
      <p:sp>
        <p:nvSpPr>
          <p:cNvPr id="6" name="TextBox 5">
            <a:extLst>
              <a:ext uri="{FF2B5EF4-FFF2-40B4-BE49-F238E27FC236}">
                <a16:creationId xmlns:a16="http://schemas.microsoft.com/office/drawing/2014/main" id="{72E63C39-AC94-4919-A2AD-E2F44F8CE611}"/>
              </a:ext>
            </a:extLst>
          </p:cNvPr>
          <p:cNvSpPr txBox="1"/>
          <p:nvPr/>
        </p:nvSpPr>
        <p:spPr>
          <a:xfrm>
            <a:off x="4669872" y="813732"/>
            <a:ext cx="2279008"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F929B94-6A14-4C56-9A93-9678299BE338}"/>
              </a:ext>
            </a:extLst>
          </p:cNvPr>
          <p:cNvSpPr>
            <a:spLocks noGrp="1"/>
          </p:cNvSpPr>
          <p:nvPr>
            <p:ph type="dt" sz="half" idx="10"/>
          </p:nvPr>
        </p:nvSpPr>
        <p:spPr/>
        <p:txBody>
          <a:bodyPr/>
          <a:lstStyle/>
          <a:p>
            <a:fld id="{B354C652-8C8D-4503-ADFE-7BD13A3D15AC}" type="datetime3">
              <a:rPr lang="en-US" smtClean="0"/>
              <a:t>24 February 2022</a:t>
            </a:fld>
            <a:endParaRPr lang="en-IN" dirty="0"/>
          </a:p>
        </p:txBody>
      </p:sp>
      <p:sp>
        <p:nvSpPr>
          <p:cNvPr id="5" name="Footer Placeholder 4">
            <a:extLst>
              <a:ext uri="{FF2B5EF4-FFF2-40B4-BE49-F238E27FC236}">
                <a16:creationId xmlns:a16="http://schemas.microsoft.com/office/drawing/2014/main" id="{A8DDF033-7CC2-41BB-9C1C-84F17E3090DD}"/>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2BDE4226-0C84-44BE-B479-250962B891E2}"/>
              </a:ext>
            </a:extLst>
          </p:cNvPr>
          <p:cNvSpPr>
            <a:spLocks noGrp="1"/>
          </p:cNvSpPr>
          <p:nvPr>
            <p:ph type="sldNum" sz="quarter" idx="12"/>
          </p:nvPr>
        </p:nvSpPr>
        <p:spPr/>
        <p:txBody>
          <a:bodyPr/>
          <a:lstStyle/>
          <a:p>
            <a:fld id="{AC787BF1-2FA1-4124-8805-2BBA98F4F809}" type="slidenum">
              <a:rPr lang="en-IN" smtClean="0"/>
              <a:t>8</a:t>
            </a:fld>
            <a:endParaRPr lang="en-IN"/>
          </a:p>
        </p:txBody>
      </p:sp>
    </p:spTree>
    <p:extLst>
      <p:ext uri="{BB962C8B-B14F-4D97-AF65-F5344CB8AC3E}">
        <p14:creationId xmlns:p14="http://schemas.microsoft.com/office/powerpoint/2010/main" val="3562336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Psychomotor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48CE711A-0022-4327-92F1-F059DE061D1A}"/>
              </a:ext>
            </a:extLst>
          </p:cNvPr>
          <p:cNvGraphicFramePr>
            <a:graphicFrameLocks noGrp="1"/>
          </p:cNvGraphicFramePr>
          <p:nvPr>
            <p:extLst>
              <p:ext uri="{D42A27DB-BD31-4B8C-83A1-F6EECF244321}">
                <p14:modId xmlns:p14="http://schemas.microsoft.com/office/powerpoint/2010/main" val="3568118075"/>
              </p:ext>
            </p:extLst>
          </p:nvPr>
        </p:nvGraphicFramePr>
        <p:xfrm>
          <a:off x="597593" y="1170999"/>
          <a:ext cx="10879059" cy="4958902"/>
        </p:xfrm>
        <a:graphic>
          <a:graphicData uri="http://schemas.openxmlformats.org/drawingml/2006/table">
            <a:tbl>
              <a:tblPr firstRow="1" firstCol="1" bandRow="1" bandCol="1">
                <a:tableStyleId>{5C22544A-7EE6-4342-B048-85BDC9FD1C3A}</a:tableStyleId>
              </a:tblPr>
              <a:tblGrid>
                <a:gridCol w="1846533">
                  <a:extLst>
                    <a:ext uri="{9D8B030D-6E8A-4147-A177-3AD203B41FA5}">
                      <a16:colId xmlns:a16="http://schemas.microsoft.com/office/drawing/2014/main" val="2936910925"/>
                    </a:ext>
                  </a:extLst>
                </a:gridCol>
                <a:gridCol w="2742400">
                  <a:extLst>
                    <a:ext uri="{9D8B030D-6E8A-4147-A177-3AD203B41FA5}">
                      <a16:colId xmlns:a16="http://schemas.microsoft.com/office/drawing/2014/main" val="1555822566"/>
                    </a:ext>
                  </a:extLst>
                </a:gridCol>
                <a:gridCol w="2896476">
                  <a:extLst>
                    <a:ext uri="{9D8B030D-6E8A-4147-A177-3AD203B41FA5}">
                      <a16:colId xmlns:a16="http://schemas.microsoft.com/office/drawing/2014/main" val="2493662539"/>
                    </a:ext>
                  </a:extLst>
                </a:gridCol>
                <a:gridCol w="3393650">
                  <a:extLst>
                    <a:ext uri="{9D8B030D-6E8A-4147-A177-3AD203B41FA5}">
                      <a16:colId xmlns:a16="http://schemas.microsoft.com/office/drawing/2014/main" val="4048772833"/>
                    </a:ext>
                  </a:extLst>
                </a:gridCol>
              </a:tblGrid>
              <a:tr h="769774">
                <a:tc>
                  <a:txBody>
                    <a:bodyPr/>
                    <a:lstStyle/>
                    <a:p>
                      <a:pPr>
                        <a:spcAft>
                          <a:spcPts val="1000"/>
                        </a:spcAft>
                      </a:pPr>
                      <a:r>
                        <a:rPr lang="en-US" sz="1400">
                          <a:effectLst/>
                          <a:latin typeface="Georgia Pro" panose="02040502050405020303" pitchFamily="18" charset="0"/>
                        </a:rPr>
                        <a:t>Category or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Examples of activity or demonstration and evidence to be measured</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3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318422"/>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Imitation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Copy action of another; observe and replicate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Watch teacher or trainer and repeat action, process or activity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Copy, follow, replicate, repeat, adhere, attempt, reproduce, organize, sketch, duplicate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1849954"/>
                  </a:ext>
                </a:extLst>
              </a:tr>
              <a:tr h="513183">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Manipulation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Reproduce activity from instruction or memory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Carry out task from written or verbal instruction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Re-create, build, perform, execute, implement, acquire, conduct, operate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4332757"/>
                  </a:ext>
                </a:extLst>
              </a:tr>
              <a:tr h="1282957">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Precision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Execute skill reliably, independent of help, activity is quick, smooth, and accurate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Perform a task or activity with expertise and to high quality without assistance or instruction; able to demonstrate an activity to other learners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Demonstrate, complete, show, perfect, calibrate, control, achieve, accomplish, master, refine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3433788"/>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Articulation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Adapt and integrate expertise to satisfy a new context or task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Relate and combine associated activities to develop methods to meet varying, novel requirements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Solve, adapt, combine, coordinate, revise, integrate, adapt, develop, formulate, modify, master</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8039871"/>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Naturalization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Instinctive, effortless, unconscious mastery of activity and related skills at strategic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Define aim, approach and strategy for use of activities to meet strategic need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Construct, compose, create, design, specify, manage, invent, project-manage, originate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1435334"/>
                  </a:ext>
                </a:extLst>
              </a:tr>
            </a:tbl>
          </a:graphicData>
        </a:graphic>
      </p:graphicFrame>
      <p:sp>
        <p:nvSpPr>
          <p:cNvPr id="3" name="Date Placeholder 2">
            <a:extLst>
              <a:ext uri="{FF2B5EF4-FFF2-40B4-BE49-F238E27FC236}">
                <a16:creationId xmlns:a16="http://schemas.microsoft.com/office/drawing/2014/main" id="{E13B108F-CCB5-4EF0-8A07-7F86AEE3630B}"/>
              </a:ext>
            </a:extLst>
          </p:cNvPr>
          <p:cNvSpPr>
            <a:spLocks noGrp="1"/>
          </p:cNvSpPr>
          <p:nvPr>
            <p:ph type="dt" sz="half" idx="10"/>
          </p:nvPr>
        </p:nvSpPr>
        <p:spPr/>
        <p:txBody>
          <a:bodyPr/>
          <a:lstStyle/>
          <a:p>
            <a:fld id="{B9DFDEA5-08BC-4899-AD0F-1EF3107D0854}" type="datetime3">
              <a:rPr lang="en-US" smtClean="0"/>
              <a:t>24 February 2022</a:t>
            </a:fld>
            <a:endParaRPr lang="en-IN" dirty="0"/>
          </a:p>
        </p:txBody>
      </p:sp>
      <p:sp>
        <p:nvSpPr>
          <p:cNvPr id="4" name="Footer Placeholder 3">
            <a:extLst>
              <a:ext uri="{FF2B5EF4-FFF2-40B4-BE49-F238E27FC236}">
                <a16:creationId xmlns:a16="http://schemas.microsoft.com/office/drawing/2014/main" id="{3533827C-D46D-4582-9E34-12CDB083EA6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93C7E344-4EFD-4AD1-82A6-D07BC3B2534C}"/>
              </a:ext>
            </a:extLst>
          </p:cNvPr>
          <p:cNvSpPr>
            <a:spLocks noGrp="1"/>
          </p:cNvSpPr>
          <p:nvPr>
            <p:ph type="sldNum" sz="quarter" idx="12"/>
          </p:nvPr>
        </p:nvSpPr>
        <p:spPr/>
        <p:txBody>
          <a:bodyPr/>
          <a:lstStyle/>
          <a:p>
            <a:fld id="{AC787BF1-2FA1-4124-8805-2BBA98F4F809}" type="slidenum">
              <a:rPr lang="en-IN" smtClean="0"/>
              <a:t>80</a:t>
            </a:fld>
            <a:endParaRPr lang="en-IN"/>
          </a:p>
        </p:txBody>
      </p:sp>
    </p:spTree>
    <p:extLst>
      <p:ext uri="{BB962C8B-B14F-4D97-AF65-F5344CB8AC3E}">
        <p14:creationId xmlns:p14="http://schemas.microsoft.com/office/powerpoint/2010/main" val="1327520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a:solidFill>
                  <a:srgbClr val="0070C0"/>
                </a:solidFill>
                <a:latin typeface="Georgia Pro" panose="02040502050405020303" pitchFamily="18" charset="0"/>
                <a:cs typeface="Times New Roman" panose="02020603050405020304" pitchFamily="18" charset="0"/>
              </a:rPr>
              <a:t> Cognitive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4" name="Picture 3" descr="Design | ITCILO">
            <a:extLst>
              <a:ext uri="{FF2B5EF4-FFF2-40B4-BE49-F238E27FC236}">
                <a16:creationId xmlns:a16="http://schemas.microsoft.com/office/drawing/2014/main" id="{11C8323A-F6F3-4F69-AA83-9AB84925F9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2505" y="1031790"/>
            <a:ext cx="9808349" cy="5176063"/>
          </a:xfrm>
          <a:prstGeom prst="rect">
            <a:avLst/>
          </a:prstGeom>
          <a:noFill/>
          <a:ln>
            <a:noFill/>
          </a:ln>
        </p:spPr>
      </p:pic>
      <p:sp>
        <p:nvSpPr>
          <p:cNvPr id="2" name="Date Placeholder 1">
            <a:extLst>
              <a:ext uri="{FF2B5EF4-FFF2-40B4-BE49-F238E27FC236}">
                <a16:creationId xmlns:a16="http://schemas.microsoft.com/office/drawing/2014/main" id="{5A9C12EE-D3D5-4B64-BC79-3A576D8D571E}"/>
              </a:ext>
            </a:extLst>
          </p:cNvPr>
          <p:cNvSpPr>
            <a:spLocks noGrp="1"/>
          </p:cNvSpPr>
          <p:nvPr>
            <p:ph type="dt" sz="half" idx="10"/>
          </p:nvPr>
        </p:nvSpPr>
        <p:spPr/>
        <p:txBody>
          <a:bodyPr/>
          <a:lstStyle/>
          <a:p>
            <a:fld id="{2FE0EC6F-846F-419B-BF05-EFE1E05C5D26}" type="datetime3">
              <a:rPr lang="en-US" smtClean="0"/>
              <a:t>24 February 2022</a:t>
            </a:fld>
            <a:endParaRPr lang="en-IN" dirty="0"/>
          </a:p>
        </p:txBody>
      </p:sp>
      <p:sp>
        <p:nvSpPr>
          <p:cNvPr id="3" name="Footer Placeholder 2">
            <a:extLst>
              <a:ext uri="{FF2B5EF4-FFF2-40B4-BE49-F238E27FC236}">
                <a16:creationId xmlns:a16="http://schemas.microsoft.com/office/drawing/2014/main" id="{42550D7D-315B-4E93-BD1F-7233CAAD2CE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4D30B8D-A25F-4D4E-B023-F6E863944B0E}"/>
              </a:ext>
            </a:extLst>
          </p:cNvPr>
          <p:cNvSpPr>
            <a:spLocks noGrp="1"/>
          </p:cNvSpPr>
          <p:nvPr>
            <p:ph type="sldNum" sz="quarter" idx="12"/>
          </p:nvPr>
        </p:nvSpPr>
        <p:spPr/>
        <p:txBody>
          <a:bodyPr/>
          <a:lstStyle/>
          <a:p>
            <a:fld id="{AC787BF1-2FA1-4124-8805-2BBA98F4F809}" type="slidenum">
              <a:rPr lang="en-IN" smtClean="0"/>
              <a:t>81</a:t>
            </a:fld>
            <a:endParaRPr lang="en-IN"/>
          </a:p>
        </p:txBody>
      </p:sp>
    </p:spTree>
    <p:extLst>
      <p:ext uri="{BB962C8B-B14F-4D97-AF65-F5344CB8AC3E}">
        <p14:creationId xmlns:p14="http://schemas.microsoft.com/office/powerpoint/2010/main" val="271959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Affective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3" name="Picture 2" descr="Bloom's Taxonomy | Department of Mechanical Engineering Website">
            <a:extLst>
              <a:ext uri="{FF2B5EF4-FFF2-40B4-BE49-F238E27FC236}">
                <a16:creationId xmlns:a16="http://schemas.microsoft.com/office/drawing/2014/main" id="{F1E44672-3948-447A-BD81-D2CB13C8F9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487" y="1080291"/>
            <a:ext cx="10494901" cy="5068583"/>
          </a:xfrm>
          <a:prstGeom prst="rect">
            <a:avLst/>
          </a:prstGeom>
          <a:noFill/>
          <a:ln>
            <a:noFill/>
          </a:ln>
        </p:spPr>
      </p:pic>
      <p:sp>
        <p:nvSpPr>
          <p:cNvPr id="2" name="Date Placeholder 1">
            <a:extLst>
              <a:ext uri="{FF2B5EF4-FFF2-40B4-BE49-F238E27FC236}">
                <a16:creationId xmlns:a16="http://schemas.microsoft.com/office/drawing/2014/main" id="{7C5AABE4-5783-470E-8D15-4869019C0331}"/>
              </a:ext>
            </a:extLst>
          </p:cNvPr>
          <p:cNvSpPr>
            <a:spLocks noGrp="1"/>
          </p:cNvSpPr>
          <p:nvPr>
            <p:ph type="dt" sz="half" idx="10"/>
          </p:nvPr>
        </p:nvSpPr>
        <p:spPr/>
        <p:txBody>
          <a:bodyPr/>
          <a:lstStyle/>
          <a:p>
            <a:fld id="{760A11B5-242C-4CEE-9197-E51434421B99}" type="datetime3">
              <a:rPr lang="en-US" smtClean="0"/>
              <a:t>24 February 2022</a:t>
            </a:fld>
            <a:endParaRPr lang="en-IN" dirty="0"/>
          </a:p>
        </p:txBody>
      </p:sp>
      <p:sp>
        <p:nvSpPr>
          <p:cNvPr id="4" name="Footer Placeholder 3">
            <a:extLst>
              <a:ext uri="{FF2B5EF4-FFF2-40B4-BE49-F238E27FC236}">
                <a16:creationId xmlns:a16="http://schemas.microsoft.com/office/drawing/2014/main" id="{2DE56A18-A55A-4FA9-AE46-86D25835838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1E4B5D4-12E0-4920-B51F-B59BA7B8A161}"/>
              </a:ext>
            </a:extLst>
          </p:cNvPr>
          <p:cNvSpPr>
            <a:spLocks noGrp="1"/>
          </p:cNvSpPr>
          <p:nvPr>
            <p:ph type="sldNum" sz="quarter" idx="12"/>
          </p:nvPr>
        </p:nvSpPr>
        <p:spPr/>
        <p:txBody>
          <a:bodyPr/>
          <a:lstStyle/>
          <a:p>
            <a:fld id="{AC787BF1-2FA1-4124-8805-2BBA98F4F809}" type="slidenum">
              <a:rPr lang="en-IN" smtClean="0"/>
              <a:t>82</a:t>
            </a:fld>
            <a:endParaRPr lang="en-IN"/>
          </a:p>
        </p:txBody>
      </p:sp>
    </p:spTree>
    <p:extLst>
      <p:ext uri="{BB962C8B-B14F-4D97-AF65-F5344CB8AC3E}">
        <p14:creationId xmlns:p14="http://schemas.microsoft.com/office/powerpoint/2010/main" val="3299889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Affective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3" name="Picture 2" descr="Bloom's Taxonomy | Department of Mechanical Engineering Website">
            <a:extLst>
              <a:ext uri="{FF2B5EF4-FFF2-40B4-BE49-F238E27FC236}">
                <a16:creationId xmlns:a16="http://schemas.microsoft.com/office/drawing/2014/main" id="{F1E44672-3948-447A-BD81-D2CB13C8F9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487" y="1080291"/>
            <a:ext cx="10494901" cy="5068583"/>
          </a:xfrm>
          <a:prstGeom prst="rect">
            <a:avLst/>
          </a:prstGeom>
          <a:noFill/>
          <a:ln>
            <a:noFill/>
          </a:ln>
        </p:spPr>
      </p:pic>
      <p:sp>
        <p:nvSpPr>
          <p:cNvPr id="2" name="Date Placeholder 1">
            <a:extLst>
              <a:ext uri="{FF2B5EF4-FFF2-40B4-BE49-F238E27FC236}">
                <a16:creationId xmlns:a16="http://schemas.microsoft.com/office/drawing/2014/main" id="{CA6560AD-6039-44EA-BEF8-7CA60F2E990E}"/>
              </a:ext>
            </a:extLst>
          </p:cNvPr>
          <p:cNvSpPr>
            <a:spLocks noGrp="1"/>
          </p:cNvSpPr>
          <p:nvPr>
            <p:ph type="dt" sz="half" idx="10"/>
          </p:nvPr>
        </p:nvSpPr>
        <p:spPr/>
        <p:txBody>
          <a:bodyPr/>
          <a:lstStyle/>
          <a:p>
            <a:fld id="{FF9CBF9B-B834-4843-86DE-A0E395BD06FC}" type="datetime3">
              <a:rPr lang="en-US" smtClean="0"/>
              <a:t>24 February 2022</a:t>
            </a:fld>
            <a:endParaRPr lang="en-IN" dirty="0"/>
          </a:p>
        </p:txBody>
      </p:sp>
      <p:sp>
        <p:nvSpPr>
          <p:cNvPr id="4" name="Footer Placeholder 3">
            <a:extLst>
              <a:ext uri="{FF2B5EF4-FFF2-40B4-BE49-F238E27FC236}">
                <a16:creationId xmlns:a16="http://schemas.microsoft.com/office/drawing/2014/main" id="{9D79BA9E-E238-4893-90AD-B6F6FAF9927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EC73BEA-0778-463A-898E-B29BE787189B}"/>
              </a:ext>
            </a:extLst>
          </p:cNvPr>
          <p:cNvSpPr>
            <a:spLocks noGrp="1"/>
          </p:cNvSpPr>
          <p:nvPr>
            <p:ph type="sldNum" sz="quarter" idx="12"/>
          </p:nvPr>
        </p:nvSpPr>
        <p:spPr/>
        <p:txBody>
          <a:bodyPr/>
          <a:lstStyle/>
          <a:p>
            <a:fld id="{AC787BF1-2FA1-4124-8805-2BBA98F4F809}" type="slidenum">
              <a:rPr lang="en-IN" smtClean="0"/>
              <a:t>83</a:t>
            </a:fld>
            <a:endParaRPr lang="en-IN"/>
          </a:p>
        </p:txBody>
      </p:sp>
    </p:spTree>
    <p:extLst>
      <p:ext uri="{BB962C8B-B14F-4D97-AF65-F5344CB8AC3E}">
        <p14:creationId xmlns:p14="http://schemas.microsoft.com/office/powerpoint/2010/main" val="532692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53674" y="1184978"/>
            <a:ext cx="10842406" cy="4822089"/>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PEOs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broad statements that describe the carrier and professional accomplishments in four to five years after graduation that the program is preparing graduates to achieve.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brief, clear statements that describe the desired outcomes of instruction, i.e., the specific skills, values, and attitudes students should exhibit that reflect the broader objectives.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Program Educational Objectives (PEOs) should be defined by the Head of the Department in consultation with the faculty members.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must follow from the mission of the department.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are a promise by the department to the aspiring students about what they will achieve once they join the programme.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7B3EE47-0DD7-4351-908F-99412F4CA63C}"/>
              </a:ext>
            </a:extLst>
          </p:cNvPr>
          <p:cNvSpPr>
            <a:spLocks noGrp="1"/>
          </p:cNvSpPr>
          <p:nvPr>
            <p:ph type="dt" sz="half" idx="10"/>
          </p:nvPr>
        </p:nvSpPr>
        <p:spPr/>
        <p:txBody>
          <a:bodyPr/>
          <a:lstStyle/>
          <a:p>
            <a:fld id="{C96E0528-5536-4C18-9956-841382AFE1BF}" type="datetime3">
              <a:rPr lang="en-US" smtClean="0"/>
              <a:t>24 February 2022</a:t>
            </a:fld>
            <a:endParaRPr lang="en-IN" dirty="0"/>
          </a:p>
        </p:txBody>
      </p:sp>
      <p:sp>
        <p:nvSpPr>
          <p:cNvPr id="3" name="Footer Placeholder 2">
            <a:extLst>
              <a:ext uri="{FF2B5EF4-FFF2-40B4-BE49-F238E27FC236}">
                <a16:creationId xmlns:a16="http://schemas.microsoft.com/office/drawing/2014/main" id="{28ADDCEE-D046-4550-92C2-1B56C34E48C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2B5DAFB-5037-47FE-A5E0-5F842FC922EE}"/>
              </a:ext>
            </a:extLst>
          </p:cNvPr>
          <p:cNvSpPr>
            <a:spLocks noGrp="1"/>
          </p:cNvSpPr>
          <p:nvPr>
            <p:ph type="sldNum" sz="quarter" idx="12"/>
          </p:nvPr>
        </p:nvSpPr>
        <p:spPr/>
        <p:txBody>
          <a:bodyPr/>
          <a:lstStyle/>
          <a:p>
            <a:fld id="{AC787BF1-2FA1-4124-8805-2BBA98F4F809}" type="slidenum">
              <a:rPr lang="en-IN" smtClean="0"/>
              <a:t>84</a:t>
            </a:fld>
            <a:endParaRPr lang="en-IN"/>
          </a:p>
        </p:txBody>
      </p:sp>
    </p:spTree>
    <p:extLst>
      <p:ext uri="{BB962C8B-B14F-4D97-AF65-F5344CB8AC3E}">
        <p14:creationId xmlns:p14="http://schemas.microsoft.com/office/powerpoint/2010/main" val="1275436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217262"/>
          </a:xfrm>
          <a:prstGeom prst="rect">
            <a:avLst/>
          </a:prstGeom>
          <a:noFill/>
        </p:spPr>
        <p:txBody>
          <a:bodyPr wrap="square">
            <a:spAutoFit/>
          </a:bodyPr>
          <a:lstStyle/>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can be written from different perspectives like Career, Technical Competency and </a:t>
            </a:r>
            <a:r>
              <a:rPr lang="en-US" sz="2400" dirty="0" err="1">
                <a:effectLst/>
                <a:latin typeface="Georgia Pro" panose="02040502050405020303" pitchFamily="18" charset="0"/>
                <a:ea typeface="Calibri" panose="020F0502020204030204" pitchFamily="34" charset="0"/>
                <a:cs typeface="Times New Roman" panose="02020603050405020304" pitchFamily="18" charset="0"/>
              </a:rPr>
              <a:t>Behaviour</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While writing the PEOs do not use the technical terms as it will be read by prospective students who wants to join the programme.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Three to five PEOs are recommended.</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There are three types of educational objectives, which reflect different aspects of student learning: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Cognitive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know?”</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Affective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think or care about?”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Behavioral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be able to do?”</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CFB7CF2-4D11-4C98-9E4D-EE7C3365191A}"/>
              </a:ext>
            </a:extLst>
          </p:cNvPr>
          <p:cNvSpPr>
            <a:spLocks noGrp="1"/>
          </p:cNvSpPr>
          <p:nvPr>
            <p:ph type="dt" sz="half" idx="10"/>
          </p:nvPr>
        </p:nvSpPr>
        <p:spPr/>
        <p:txBody>
          <a:bodyPr/>
          <a:lstStyle/>
          <a:p>
            <a:fld id="{5D54A263-C105-4091-93AD-50CB271A7119}" type="datetime3">
              <a:rPr lang="en-US" smtClean="0"/>
              <a:t>24 February 2022</a:t>
            </a:fld>
            <a:endParaRPr lang="en-IN" dirty="0"/>
          </a:p>
        </p:txBody>
      </p:sp>
      <p:sp>
        <p:nvSpPr>
          <p:cNvPr id="3" name="Footer Placeholder 2">
            <a:extLst>
              <a:ext uri="{FF2B5EF4-FFF2-40B4-BE49-F238E27FC236}">
                <a16:creationId xmlns:a16="http://schemas.microsoft.com/office/drawing/2014/main" id="{E349CCB1-D411-48BA-9C26-721CAFF3E93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8CE5B22-1122-48F7-8249-D00BE0A733F5}"/>
              </a:ext>
            </a:extLst>
          </p:cNvPr>
          <p:cNvSpPr>
            <a:spLocks noGrp="1"/>
          </p:cNvSpPr>
          <p:nvPr>
            <p:ph type="sldNum" sz="quarter" idx="12"/>
          </p:nvPr>
        </p:nvSpPr>
        <p:spPr/>
        <p:txBody>
          <a:bodyPr/>
          <a:lstStyle/>
          <a:p>
            <a:fld id="{AC787BF1-2FA1-4124-8805-2BBA98F4F809}" type="slidenum">
              <a:rPr lang="en-IN" smtClean="0"/>
              <a:t>85</a:t>
            </a:fld>
            <a:endParaRPr lang="en-IN"/>
          </a:p>
        </p:txBody>
      </p:sp>
    </p:spTree>
    <p:extLst>
      <p:ext uri="{BB962C8B-B14F-4D97-AF65-F5344CB8AC3E}">
        <p14:creationId xmlns:p14="http://schemas.microsoft.com/office/powerpoint/2010/main" val="2016285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4719497"/>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Objectives can also reflect in different levels:</a:t>
            </a:r>
            <a:endParaRPr lang="en-IN" sz="24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Mastery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typically concerned with the minimum performance essentials-those learning tasks/skills that must be mastered before moving on to the next level of instruction.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Developmental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concerned with more complex learning outcomes-those learning tasks on which students can be expected to demonstrate varying degree of progress.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Instructional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describe in detail the behaviors that students will be able to perform at the conclusion of a unit of instruction such as a class, and the conditions and criteria which determine the acceptable level of performance.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3A07FB3-36D8-4678-B5FF-E10403E25CA3}"/>
              </a:ext>
            </a:extLst>
          </p:cNvPr>
          <p:cNvSpPr>
            <a:spLocks noGrp="1"/>
          </p:cNvSpPr>
          <p:nvPr>
            <p:ph type="dt" sz="half" idx="10"/>
          </p:nvPr>
        </p:nvSpPr>
        <p:spPr/>
        <p:txBody>
          <a:bodyPr/>
          <a:lstStyle/>
          <a:p>
            <a:fld id="{A9AF5576-D495-4BD8-8D86-AC071FF5EAD9}" type="datetime3">
              <a:rPr lang="en-US" smtClean="0"/>
              <a:t>24 February 2022</a:t>
            </a:fld>
            <a:endParaRPr lang="en-IN" dirty="0"/>
          </a:p>
        </p:txBody>
      </p:sp>
      <p:sp>
        <p:nvSpPr>
          <p:cNvPr id="3" name="Footer Placeholder 2">
            <a:extLst>
              <a:ext uri="{FF2B5EF4-FFF2-40B4-BE49-F238E27FC236}">
                <a16:creationId xmlns:a16="http://schemas.microsoft.com/office/drawing/2014/main" id="{0ABB17AB-388D-45DE-9820-257E67FB007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63D4907-0294-4C93-B701-E80C3EA8C362}"/>
              </a:ext>
            </a:extLst>
          </p:cNvPr>
          <p:cNvSpPr>
            <a:spLocks noGrp="1"/>
          </p:cNvSpPr>
          <p:nvPr>
            <p:ph type="sldNum" sz="quarter" idx="12"/>
          </p:nvPr>
        </p:nvSpPr>
        <p:spPr/>
        <p:txBody>
          <a:bodyPr/>
          <a:lstStyle/>
          <a:p>
            <a:fld id="{AC787BF1-2FA1-4124-8805-2BBA98F4F809}" type="slidenum">
              <a:rPr lang="en-IN" smtClean="0"/>
              <a:t>86</a:t>
            </a:fld>
            <a:endParaRPr lang="en-IN"/>
          </a:p>
        </p:txBody>
      </p:sp>
    </p:spTree>
    <p:extLst>
      <p:ext uri="{BB962C8B-B14F-4D97-AF65-F5344CB8AC3E}">
        <p14:creationId xmlns:p14="http://schemas.microsoft.com/office/powerpoint/2010/main" val="3552149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 name="Picture 5" descr="SMART objectives">
            <a:extLst>
              <a:ext uri="{FF2B5EF4-FFF2-40B4-BE49-F238E27FC236}">
                <a16:creationId xmlns:a16="http://schemas.microsoft.com/office/drawing/2014/main" id="{BF7238D4-CFF2-4917-9016-73E11B438F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6164" y="1222697"/>
            <a:ext cx="9944587" cy="4702241"/>
          </a:xfrm>
          <a:prstGeom prst="rect">
            <a:avLst/>
          </a:prstGeom>
          <a:noFill/>
          <a:ln>
            <a:noFill/>
          </a:ln>
        </p:spPr>
      </p:pic>
      <p:sp>
        <p:nvSpPr>
          <p:cNvPr id="2" name="Date Placeholder 1">
            <a:extLst>
              <a:ext uri="{FF2B5EF4-FFF2-40B4-BE49-F238E27FC236}">
                <a16:creationId xmlns:a16="http://schemas.microsoft.com/office/drawing/2014/main" id="{2EBBDE51-9E89-4069-9106-C0938E870728}"/>
              </a:ext>
            </a:extLst>
          </p:cNvPr>
          <p:cNvSpPr>
            <a:spLocks noGrp="1"/>
          </p:cNvSpPr>
          <p:nvPr>
            <p:ph type="dt" sz="half" idx="10"/>
          </p:nvPr>
        </p:nvSpPr>
        <p:spPr/>
        <p:txBody>
          <a:bodyPr/>
          <a:lstStyle/>
          <a:p>
            <a:fld id="{DC237343-9AB9-431A-A047-41F51F2E3F6C}" type="datetime3">
              <a:rPr lang="en-US" smtClean="0"/>
              <a:t>24 February 2022</a:t>
            </a:fld>
            <a:endParaRPr lang="en-IN" dirty="0"/>
          </a:p>
        </p:txBody>
      </p:sp>
      <p:sp>
        <p:nvSpPr>
          <p:cNvPr id="3" name="Footer Placeholder 2">
            <a:extLst>
              <a:ext uri="{FF2B5EF4-FFF2-40B4-BE49-F238E27FC236}">
                <a16:creationId xmlns:a16="http://schemas.microsoft.com/office/drawing/2014/main" id="{3268E234-28BA-4C9E-A38E-12A472ADC83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A579ECF-BE96-494E-991D-B9ADA4A77953}"/>
              </a:ext>
            </a:extLst>
          </p:cNvPr>
          <p:cNvSpPr>
            <a:spLocks noGrp="1"/>
          </p:cNvSpPr>
          <p:nvPr>
            <p:ph type="sldNum" sz="quarter" idx="12"/>
          </p:nvPr>
        </p:nvSpPr>
        <p:spPr/>
        <p:txBody>
          <a:bodyPr/>
          <a:lstStyle/>
          <a:p>
            <a:fld id="{AC787BF1-2FA1-4124-8805-2BBA98F4F809}" type="slidenum">
              <a:rPr lang="en-IN" smtClean="0"/>
              <a:t>87</a:t>
            </a:fld>
            <a:endParaRPr lang="en-IN"/>
          </a:p>
        </p:txBody>
      </p:sp>
    </p:spTree>
    <p:extLst>
      <p:ext uri="{BB962C8B-B14F-4D97-AF65-F5344CB8AC3E}">
        <p14:creationId xmlns:p14="http://schemas.microsoft.com/office/powerpoint/2010/main" val="393524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052922"/>
          </a:xfrm>
          <a:prstGeom prst="rect">
            <a:avLst/>
          </a:prstGeom>
          <a:noFill/>
        </p:spPr>
        <p:txBody>
          <a:bodyPr wrap="square">
            <a:spAutoFit/>
          </a:bodyPr>
          <a:lstStyle/>
          <a:p>
            <a:pPr algn="just">
              <a:lnSpc>
                <a:spcPct val="107000"/>
              </a:lnSpc>
              <a:spcAft>
                <a:spcPts val="800"/>
              </a:spcAft>
            </a:pPr>
            <a:r>
              <a:rPr lang="en-IN" sz="2400" b="1" dirty="0">
                <a:solidFill>
                  <a:srgbClr val="7030A0"/>
                </a:solidFill>
                <a:effectLst/>
                <a:latin typeface="Georgia Pro" panose="02040502050405020303" pitchFamily="18" charset="0"/>
                <a:ea typeface="Times New Roman" panose="02020603050405020304" pitchFamily="18" charset="0"/>
                <a:cs typeface="Helvetica" panose="020B0604020202020204" pitchFamily="34" charset="0"/>
              </a:rPr>
              <a:t>Writing Objectives: A.B.C.D. Method</a:t>
            </a:r>
            <a:endParaRPr lang="en-IN" sz="24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effectLst/>
                <a:latin typeface="Georgia Pro" panose="02040502050405020303" pitchFamily="18" charset="0"/>
                <a:ea typeface="Times New Roman" panose="02020603050405020304" pitchFamily="18" charset="0"/>
                <a:cs typeface="Helvetica" panose="020B0604020202020204" pitchFamily="34" charset="0"/>
              </a:rPr>
              <a:t>One method that can be useful when </a:t>
            </a: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writing a learning objective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or outcome is the  </a:t>
            </a: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A. B. C. D. method</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err="1">
                <a:effectLst/>
                <a:latin typeface="Georgia Pro" panose="02040502050405020303" pitchFamily="18" charset="0"/>
                <a:ea typeface="Times New Roman" panose="02020603050405020304" pitchFamily="18" charset="0"/>
                <a:cs typeface="Helvetica" panose="020B0604020202020204" pitchFamily="34" charset="0"/>
              </a:rPr>
              <a:t>Heinich</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et al., 1996). This method considers: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Audience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Who are your learners (who will be doing the performance)?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Behavior</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Describe the task or </a:t>
            </a:r>
            <a:r>
              <a:rPr lang="en-IN" sz="2400" dirty="0" err="1">
                <a:effectLst/>
                <a:latin typeface="Georgia Pro" panose="02040502050405020303" pitchFamily="18" charset="0"/>
                <a:ea typeface="Times New Roman" panose="02020603050405020304" pitchFamily="18" charset="0"/>
                <a:cs typeface="Helvetica" panose="020B0604020202020204" pitchFamily="34" charset="0"/>
              </a:rPr>
              <a:t>behavior</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using action verbs -- be sure it is something that can be heard or something that is observable.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Conditions</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Under what conditions (what tools, aids or reference materials can the learner use? Are there things that they will not be able to use?)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Degree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To what degree of mastery -- how well must it be done (speed, accuracy, quality, etc.)?</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B1DFC72-AB0F-41D1-AD11-8F9713174AAD}"/>
              </a:ext>
            </a:extLst>
          </p:cNvPr>
          <p:cNvSpPr>
            <a:spLocks noGrp="1"/>
          </p:cNvSpPr>
          <p:nvPr>
            <p:ph type="dt" sz="half" idx="10"/>
          </p:nvPr>
        </p:nvSpPr>
        <p:spPr/>
        <p:txBody>
          <a:bodyPr/>
          <a:lstStyle/>
          <a:p>
            <a:fld id="{B0DD5A2C-E318-4625-8E85-E409EC973F56}" type="datetime3">
              <a:rPr lang="en-US" smtClean="0"/>
              <a:t>24 February 2022</a:t>
            </a:fld>
            <a:endParaRPr lang="en-IN" dirty="0"/>
          </a:p>
        </p:txBody>
      </p:sp>
      <p:sp>
        <p:nvSpPr>
          <p:cNvPr id="3" name="Footer Placeholder 2">
            <a:extLst>
              <a:ext uri="{FF2B5EF4-FFF2-40B4-BE49-F238E27FC236}">
                <a16:creationId xmlns:a16="http://schemas.microsoft.com/office/drawing/2014/main" id="{708774B9-CF02-458A-B2A1-853565EACA7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483C6E6-3C68-465F-BEAB-26EDC1230369}"/>
              </a:ext>
            </a:extLst>
          </p:cNvPr>
          <p:cNvSpPr>
            <a:spLocks noGrp="1"/>
          </p:cNvSpPr>
          <p:nvPr>
            <p:ph type="sldNum" sz="quarter" idx="12"/>
          </p:nvPr>
        </p:nvSpPr>
        <p:spPr/>
        <p:txBody>
          <a:bodyPr/>
          <a:lstStyle/>
          <a:p>
            <a:fld id="{AC787BF1-2FA1-4124-8805-2BBA98F4F809}" type="slidenum">
              <a:rPr lang="en-IN" smtClean="0"/>
              <a:t>88</a:t>
            </a:fld>
            <a:endParaRPr lang="en-IN"/>
          </a:p>
        </p:txBody>
      </p:sp>
    </p:spTree>
    <p:extLst>
      <p:ext uri="{BB962C8B-B14F-4D97-AF65-F5344CB8AC3E}">
        <p14:creationId xmlns:p14="http://schemas.microsoft.com/office/powerpoint/2010/main" val="721495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145063"/>
          </a:xfrm>
          <a:prstGeom prst="rect">
            <a:avLst/>
          </a:prstGeom>
          <a:noFill/>
        </p:spPr>
        <p:txBody>
          <a:bodyPr wrap="square">
            <a:spAutoFit/>
          </a:bodyPr>
          <a:lstStyle/>
          <a:p>
            <a:pPr algn="just">
              <a:lnSpc>
                <a:spcPct val="107000"/>
              </a:lnSpc>
              <a:spcBef>
                <a:spcPts val="450"/>
              </a:spcBef>
              <a:spcAft>
                <a:spcPts val="450"/>
              </a:spcAft>
            </a:pPr>
            <a:r>
              <a:rPr lang="en-IN" sz="2400" dirty="0">
                <a:solidFill>
                  <a:srgbClr val="3366FF"/>
                </a:solidFill>
                <a:effectLst/>
                <a:latin typeface="Georgia Pro" panose="02040502050405020303" pitchFamily="18" charset="0"/>
                <a:ea typeface="Times New Roman" panose="02020603050405020304" pitchFamily="18" charset="0"/>
                <a:cs typeface="Helvetica" panose="020B0604020202020204" pitchFamily="34" charset="0"/>
              </a:rPr>
              <a:t>Examples of Learning Objectives using the A.B.C.D. Method.</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450"/>
              </a:spcBef>
              <a:spcAft>
                <a:spcPts val="450"/>
              </a:spcAft>
            </a:pP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Below are some example objectives which include-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450"/>
              </a:spcBef>
              <a:spcAft>
                <a:spcPts val="450"/>
              </a:spcAft>
            </a:pPr>
            <a:r>
              <a:rPr lang="en-IN" sz="2400"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Audience </a:t>
            </a:r>
            <a:r>
              <a:rPr lang="en-IN" sz="2400" b="1"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Behavior </a:t>
            </a:r>
            <a:r>
              <a:rPr lang="en-IN" sz="2400" b="1"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Condition </a:t>
            </a:r>
            <a:r>
              <a:rPr lang="en-IN" sz="2400" b="1"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and </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Degree of Mastery </a:t>
            </a:r>
            <a:r>
              <a:rPr lang="en-IN" sz="2400" b="1"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Audience </a:t>
            </a:r>
            <a:r>
              <a:rPr lang="en-IN" sz="2400" b="1"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Who is performing the action?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Behavior </a:t>
            </a:r>
            <a:r>
              <a:rPr lang="en-IN" sz="2400" b="1"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What will the student be able to do? [Use Bloom’s taxonomy &amp; action verb that describe an accomplishment that is measurable]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Condition </a:t>
            </a:r>
            <a:r>
              <a:rPr lang="en-IN" sz="2400" b="1"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Give the conditions under which the performance will occur. Be specific.</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Degree of Mastery </a:t>
            </a:r>
            <a:r>
              <a:rPr lang="en-IN" sz="2400" b="1"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Describe the minimum criteria for acceptable student performance. (Optional).</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AE42093-FF9C-4DA7-A54F-DD191D90AB50}"/>
              </a:ext>
            </a:extLst>
          </p:cNvPr>
          <p:cNvSpPr>
            <a:spLocks noGrp="1"/>
          </p:cNvSpPr>
          <p:nvPr>
            <p:ph type="dt" sz="half" idx="10"/>
          </p:nvPr>
        </p:nvSpPr>
        <p:spPr/>
        <p:txBody>
          <a:bodyPr/>
          <a:lstStyle/>
          <a:p>
            <a:fld id="{1216CE3B-E7A7-4414-8377-D7585E2D479B}" type="datetime3">
              <a:rPr lang="en-US" smtClean="0"/>
              <a:t>24 February 2022</a:t>
            </a:fld>
            <a:endParaRPr lang="en-IN" dirty="0"/>
          </a:p>
        </p:txBody>
      </p:sp>
      <p:sp>
        <p:nvSpPr>
          <p:cNvPr id="3" name="Footer Placeholder 2">
            <a:extLst>
              <a:ext uri="{FF2B5EF4-FFF2-40B4-BE49-F238E27FC236}">
                <a16:creationId xmlns:a16="http://schemas.microsoft.com/office/drawing/2014/main" id="{CAA9C2EB-36AA-427C-B65B-CBE891A5E2A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3CCA0A7-7B84-4267-A748-9AD521B283DC}"/>
              </a:ext>
            </a:extLst>
          </p:cNvPr>
          <p:cNvSpPr>
            <a:spLocks noGrp="1"/>
          </p:cNvSpPr>
          <p:nvPr>
            <p:ph type="sldNum" sz="quarter" idx="12"/>
          </p:nvPr>
        </p:nvSpPr>
        <p:spPr/>
        <p:txBody>
          <a:bodyPr/>
          <a:lstStyle/>
          <a:p>
            <a:fld id="{AC787BF1-2FA1-4124-8805-2BBA98F4F809}" type="slidenum">
              <a:rPr lang="en-IN" smtClean="0"/>
              <a:t>89</a:t>
            </a:fld>
            <a:endParaRPr lang="en-IN"/>
          </a:p>
        </p:txBody>
      </p:sp>
    </p:spTree>
    <p:extLst>
      <p:ext uri="{BB962C8B-B14F-4D97-AF65-F5344CB8AC3E}">
        <p14:creationId xmlns:p14="http://schemas.microsoft.com/office/powerpoint/2010/main" val="368812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563514"/>
            <a:ext cx="10961614" cy="4250056"/>
          </a:xfrm>
        </p:spPr>
        <p:txBody>
          <a:bodyPr>
            <a:no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Extensive learning of the basics in addition to intensive focusing on the most trivial areas of Electronics &amp; Communication Engineering to sharpen in design and fabrication of electronic systems as per the requirement of industrial world.</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Applying the engineering solutions for technical problems and inspiring towards perceiving post graduate programs and encourage towards R&amp;D</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Demonstrating the art of excellence in developing the effective communication skills in English and evolving the personality of the students suitable to the dynamic industrial needs.</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 Examples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B893C-9D7D-4110-9DEF-1D7E46A91797}"/>
              </a:ext>
            </a:extLst>
          </p:cNvPr>
          <p:cNvSpPr>
            <a:spLocks noGrp="1"/>
          </p:cNvSpPr>
          <p:nvPr>
            <p:ph type="dt" sz="half" idx="10"/>
          </p:nvPr>
        </p:nvSpPr>
        <p:spPr/>
        <p:txBody>
          <a:bodyPr/>
          <a:lstStyle/>
          <a:p>
            <a:fld id="{25237AB5-E170-41B8-9DD3-3FE6A5ACCB27}" type="datetime3">
              <a:rPr lang="en-US" smtClean="0"/>
              <a:t>24 February 2022</a:t>
            </a:fld>
            <a:endParaRPr lang="en-IN" dirty="0"/>
          </a:p>
        </p:txBody>
      </p:sp>
      <p:sp>
        <p:nvSpPr>
          <p:cNvPr id="5" name="Footer Placeholder 4">
            <a:extLst>
              <a:ext uri="{FF2B5EF4-FFF2-40B4-BE49-F238E27FC236}">
                <a16:creationId xmlns:a16="http://schemas.microsoft.com/office/drawing/2014/main" id="{14617283-CB09-45FA-B6FB-4DB9EF5CAFF8}"/>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F1D12144-B8A9-48AE-9897-9E0747D2435F}"/>
              </a:ext>
            </a:extLst>
          </p:cNvPr>
          <p:cNvSpPr>
            <a:spLocks noGrp="1"/>
          </p:cNvSpPr>
          <p:nvPr>
            <p:ph type="sldNum" sz="quarter" idx="12"/>
          </p:nvPr>
        </p:nvSpPr>
        <p:spPr/>
        <p:txBody>
          <a:bodyPr/>
          <a:lstStyle/>
          <a:p>
            <a:fld id="{AC787BF1-2FA1-4124-8805-2BBA98F4F809}" type="slidenum">
              <a:rPr lang="en-IN" smtClean="0"/>
              <a:t>9</a:t>
            </a:fld>
            <a:endParaRPr lang="en-IN"/>
          </a:p>
        </p:txBody>
      </p:sp>
    </p:spTree>
    <p:extLst>
      <p:ext uri="{BB962C8B-B14F-4D97-AF65-F5344CB8AC3E}">
        <p14:creationId xmlns:p14="http://schemas.microsoft.com/office/powerpoint/2010/main" val="272587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201756"/>
            <a:ext cx="11006355" cy="4157548"/>
          </a:xfrm>
          <a:prstGeom prst="rect">
            <a:avLst/>
          </a:prstGeom>
          <a:noFill/>
        </p:spPr>
        <p:txBody>
          <a:bodyPr wrap="square">
            <a:spAutoFit/>
          </a:bodyPr>
          <a:lstStyle/>
          <a:p>
            <a:pPr algn="just">
              <a:spcBef>
                <a:spcPts val="900"/>
              </a:spcBef>
              <a:spcAft>
                <a:spcPts val="9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explain the social responsibility</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to ensure that adequate legal services are provided to those who cannot afford to pay for them </a:t>
            </a:r>
            <a:r>
              <a:rPr lang="en-IN" sz="2000" dirty="0">
                <a:solidFill>
                  <a:srgbClr val="800080"/>
                </a:solidFill>
                <a:effectLst/>
                <a:latin typeface="Georgia Pro" panose="02040502050405020303" pitchFamily="18" charset="0"/>
                <a:ea typeface="Times New Roman" panose="02020603050405020304" pitchFamily="18" charset="0"/>
                <a:cs typeface="Helvetica" panose="020B0604020202020204" pitchFamily="34" charset="0"/>
              </a:rPr>
              <a:t>in three paragraphs.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900"/>
              </a:spcBef>
              <a:spcAft>
                <a:spcPts val="9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describe the steps in planning factual investigation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legal research, including identifying and formulating relevant legal theories, generating alternative solutions and strategies, applied to a hypothetical case.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900"/>
              </a:spcBef>
              <a:spcAft>
                <a:spcPts val="900"/>
              </a:spcAft>
            </a:pP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Following Completion of the science program, </a:t>
            </a: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the student</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plot a quadratic equation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using a graphing Calculator </a:t>
            </a:r>
            <a:r>
              <a:rPr lang="en-IN" sz="2000" dirty="0">
                <a:solidFill>
                  <a:srgbClr val="800080"/>
                </a:solidFill>
                <a:effectLst/>
                <a:latin typeface="Georgia Pro" panose="02040502050405020303" pitchFamily="18" charset="0"/>
                <a:ea typeface="Times New Roman" panose="02020603050405020304" pitchFamily="18" charset="0"/>
                <a:cs typeface="Helvetica" panose="020B0604020202020204" pitchFamily="34" charset="0"/>
              </a:rPr>
              <a:t>in two minutes or less.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 will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design solutions to the complex problems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applying technical competence in the field of Electronics and Communication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engage in</a:t>
            </a:r>
            <a:r>
              <a:rPr lang="en-US"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designing, manufacturing, testing, operating and /or maintaining systems</a:t>
            </a:r>
            <a:r>
              <a:rPr lang="en-US"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the field of electrical and electronics engineering and allied engineering industries.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3669829-2CFB-4FE5-B5ED-BFD640A12937}"/>
              </a:ext>
            </a:extLst>
          </p:cNvPr>
          <p:cNvSpPr>
            <a:spLocks noGrp="1"/>
          </p:cNvSpPr>
          <p:nvPr>
            <p:ph type="dt" sz="half" idx="10"/>
          </p:nvPr>
        </p:nvSpPr>
        <p:spPr/>
        <p:txBody>
          <a:bodyPr/>
          <a:lstStyle/>
          <a:p>
            <a:fld id="{5B432390-118D-4A65-81DD-AB3A465F1E17}" type="datetime3">
              <a:rPr lang="en-US" smtClean="0"/>
              <a:t>24 February 2022</a:t>
            </a:fld>
            <a:endParaRPr lang="en-IN" dirty="0"/>
          </a:p>
        </p:txBody>
      </p:sp>
      <p:sp>
        <p:nvSpPr>
          <p:cNvPr id="3" name="Footer Placeholder 2">
            <a:extLst>
              <a:ext uri="{FF2B5EF4-FFF2-40B4-BE49-F238E27FC236}">
                <a16:creationId xmlns:a16="http://schemas.microsoft.com/office/drawing/2014/main" id="{EF84F09E-F99D-414F-8277-AE41DBD4CFB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C8D62FE-D71C-45C6-87F3-2D99CC42C39D}"/>
              </a:ext>
            </a:extLst>
          </p:cNvPr>
          <p:cNvSpPr>
            <a:spLocks noGrp="1"/>
          </p:cNvSpPr>
          <p:nvPr>
            <p:ph type="sldNum" sz="quarter" idx="12"/>
          </p:nvPr>
        </p:nvSpPr>
        <p:spPr/>
        <p:txBody>
          <a:bodyPr/>
          <a:lstStyle/>
          <a:p>
            <a:fld id="{AC787BF1-2FA1-4124-8805-2BBA98F4F809}" type="slidenum">
              <a:rPr lang="en-IN" smtClean="0"/>
              <a:t>90</a:t>
            </a:fld>
            <a:endParaRPr lang="en-IN"/>
          </a:p>
        </p:txBody>
      </p:sp>
    </p:spTree>
    <p:extLst>
      <p:ext uri="{BB962C8B-B14F-4D97-AF65-F5344CB8AC3E}">
        <p14:creationId xmlns:p14="http://schemas.microsoft.com/office/powerpoint/2010/main" val="3995890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352758"/>
            <a:ext cx="11006355" cy="3919022"/>
          </a:xfrm>
          <a:prstGeom prst="rect">
            <a:avLst/>
          </a:prstGeom>
          <a:noFill/>
        </p:spPr>
        <p:txBody>
          <a:bodyPr wrap="square">
            <a:spAutoFit/>
          </a:bodyPr>
          <a:lstStyle/>
          <a:p>
            <a:pPr algn="just">
              <a:spcAft>
                <a:spcPts val="800"/>
              </a:spcAft>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solve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problems of social relevance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applying the knowledge of electrical and electronics engineering,</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and/or pursue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higher education and research.</a:t>
            </a:r>
          </a:p>
          <a:p>
            <a:pPr algn="just">
              <a:spcBef>
                <a:spcPts val="1800"/>
              </a:spcBef>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a:t>
            </a:r>
            <a:r>
              <a:rPr lang="en-IN" sz="2400" dirty="0">
                <a:solidFill>
                  <a:srgbClr val="000000"/>
                </a:solidFill>
                <a:effectLst/>
                <a:latin typeface="Georgia Pro" panose="02040502050405020303" pitchFamily="18" charset="0"/>
                <a:ea typeface="Times New Roman" panose="02020603050405020304" pitchFamily="18" charset="0"/>
                <a:cs typeface="Open Sans" panose="020B0606030504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work </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effectively</a:t>
            </a:r>
            <a:r>
              <a:rPr lang="en-IN" sz="2400" dirty="0">
                <a:solidFill>
                  <a:srgbClr val="000000"/>
                </a:solidFill>
                <a:effectLst/>
                <a:latin typeface="Georgia Pro" panose="02040502050405020303" pitchFamily="18" charset="0"/>
                <a:ea typeface="Times New Roman" panose="02020603050405020304" pitchFamily="18" charset="0"/>
                <a:cs typeface="Open Sans" panose="020B0606030504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as individuals and as team members</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multidisciplinary projects.</a:t>
            </a:r>
            <a:endParaRPr lang="en-IN" sz="2400" dirty="0">
              <a:effectLst/>
              <a:latin typeface="Georgia Pro" panose="02040502050405020303" pitchFamily="18" charset="0"/>
              <a:ea typeface="Times New Roman" panose="02020603050405020304" pitchFamily="18" charset="0"/>
            </a:endParaRPr>
          </a:p>
          <a:p>
            <a:pPr algn="just">
              <a:spcBef>
                <a:spcPts val="1800"/>
              </a:spcBef>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engage in</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lifelong learning, career enhancement and adopt to changing professionals and societal needs</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applying the knowledge of electrical and electronics engineering.</a:t>
            </a:r>
            <a:endParaRPr lang="en-IN" sz="2400" dirty="0">
              <a:effectLst/>
              <a:latin typeface="Georgia Pro" panose="02040502050405020303" pitchFamily="18" charset="0"/>
              <a:ea typeface="Times New Roman" panose="02020603050405020304" pitchFamily="18" charset="0"/>
            </a:endParaRPr>
          </a:p>
          <a:p>
            <a:pPr algn="just">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C7EA163-9F07-4575-A05D-484AA2DF4A4F}"/>
              </a:ext>
            </a:extLst>
          </p:cNvPr>
          <p:cNvSpPr>
            <a:spLocks noGrp="1"/>
          </p:cNvSpPr>
          <p:nvPr>
            <p:ph type="dt" sz="half" idx="10"/>
          </p:nvPr>
        </p:nvSpPr>
        <p:spPr/>
        <p:txBody>
          <a:bodyPr/>
          <a:lstStyle/>
          <a:p>
            <a:fld id="{90B89808-5C8A-4BC3-803C-AC57736B9EFC}" type="datetime3">
              <a:rPr lang="en-US" smtClean="0"/>
              <a:t>24 February 2022</a:t>
            </a:fld>
            <a:endParaRPr lang="en-IN" dirty="0"/>
          </a:p>
        </p:txBody>
      </p:sp>
      <p:sp>
        <p:nvSpPr>
          <p:cNvPr id="3" name="Footer Placeholder 2">
            <a:extLst>
              <a:ext uri="{FF2B5EF4-FFF2-40B4-BE49-F238E27FC236}">
                <a16:creationId xmlns:a16="http://schemas.microsoft.com/office/drawing/2014/main" id="{EF41FC65-EE13-4E2C-AEEC-5D08A6D0BB5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A462ACD-716E-4775-8568-0CF6E55D0882}"/>
              </a:ext>
            </a:extLst>
          </p:cNvPr>
          <p:cNvSpPr>
            <a:spLocks noGrp="1"/>
          </p:cNvSpPr>
          <p:nvPr>
            <p:ph type="sldNum" sz="quarter" idx="12"/>
          </p:nvPr>
        </p:nvSpPr>
        <p:spPr/>
        <p:txBody>
          <a:bodyPr/>
          <a:lstStyle/>
          <a:p>
            <a:fld id="{AC787BF1-2FA1-4124-8805-2BBA98F4F809}" type="slidenum">
              <a:rPr lang="en-IN" smtClean="0"/>
              <a:t>91</a:t>
            </a:fld>
            <a:endParaRPr lang="en-IN"/>
          </a:p>
        </p:txBody>
      </p:sp>
    </p:spTree>
    <p:extLst>
      <p:ext uri="{BB962C8B-B14F-4D97-AF65-F5344CB8AC3E}">
        <p14:creationId xmlns:p14="http://schemas.microsoft.com/office/powerpoint/2010/main" val="1230599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117277"/>
            <a:ext cx="11006355" cy="4623445"/>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Examples of Academic Program Educational Objective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rPr>
              <a:t>The academic program educational objectives are organized in four broad areas: </a:t>
            </a:r>
          </a:p>
          <a:p>
            <a:pPr algn="just" fontAlgn="base"/>
            <a:r>
              <a:rPr lang="en-IN" sz="2000" dirty="0">
                <a:solidFill>
                  <a:srgbClr val="000000"/>
                </a:solidFill>
                <a:effectLst/>
                <a:latin typeface="Georgia Pro" panose="02040502050405020303" pitchFamily="18" charset="0"/>
                <a:ea typeface="Times New Roman" panose="02020603050405020304" pitchFamily="18" charset="0"/>
              </a:rPr>
              <a:t>1) contextualization of knowledge; 2) praxis and technique; 3) critical thinking; and, 4) research and communication.</a:t>
            </a:r>
            <a:endParaRPr lang="en-IN" sz="2000" dirty="0">
              <a:effectLst/>
              <a:latin typeface="Georgia Pro" panose="02040502050405020303" pitchFamily="18" charset="0"/>
              <a:ea typeface="Times New Roman" panose="02020603050405020304" pitchFamily="18" charset="0"/>
            </a:endParaRPr>
          </a:p>
          <a:p>
            <a:pPr algn="just" fontAlgn="base">
              <a:lnSpc>
                <a:spcPct val="107000"/>
              </a:lnSpc>
              <a:spcBef>
                <a:spcPts val="200"/>
              </a:spcBef>
            </a:pPr>
            <a:endPar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endParaRPr>
          </a:p>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Contextualization of Knowledge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identify, formulate and solve problems using appropriate information and approaches.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their understanding of major theories, approaches, concepts, and current and classical research findings in the area of concentration.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apply knowledge of mathematics, chemistry, physics, and materials science and engineering principles to materials and materials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an understanding of the basic biology of microorganisms.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9AA7FBC-A90B-4A2B-89AD-4A17B6B2F27B}"/>
              </a:ext>
            </a:extLst>
          </p:cNvPr>
          <p:cNvSpPr>
            <a:spLocks noGrp="1"/>
          </p:cNvSpPr>
          <p:nvPr>
            <p:ph type="dt" sz="half" idx="10"/>
          </p:nvPr>
        </p:nvSpPr>
        <p:spPr/>
        <p:txBody>
          <a:bodyPr/>
          <a:lstStyle/>
          <a:p>
            <a:fld id="{55982BD3-F758-4293-85B2-BCF38EF99BC9}" type="datetime3">
              <a:rPr lang="en-US" smtClean="0"/>
              <a:t>24 February 2022</a:t>
            </a:fld>
            <a:endParaRPr lang="en-IN" dirty="0"/>
          </a:p>
        </p:txBody>
      </p:sp>
      <p:sp>
        <p:nvSpPr>
          <p:cNvPr id="3" name="Footer Placeholder 2">
            <a:extLst>
              <a:ext uri="{FF2B5EF4-FFF2-40B4-BE49-F238E27FC236}">
                <a16:creationId xmlns:a16="http://schemas.microsoft.com/office/drawing/2014/main" id="{4EABFC56-479E-4CDA-B0B8-016791330A9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E7C460-3254-408A-A2D8-37F18FF4AF56}"/>
              </a:ext>
            </a:extLst>
          </p:cNvPr>
          <p:cNvSpPr>
            <a:spLocks noGrp="1"/>
          </p:cNvSpPr>
          <p:nvPr>
            <p:ph type="sldNum" sz="quarter" idx="12"/>
          </p:nvPr>
        </p:nvSpPr>
        <p:spPr/>
        <p:txBody>
          <a:bodyPr/>
          <a:lstStyle/>
          <a:p>
            <a:fld id="{AC787BF1-2FA1-4124-8805-2BBA98F4F809}" type="slidenum">
              <a:rPr lang="en-IN" smtClean="0"/>
              <a:t>92</a:t>
            </a:fld>
            <a:endParaRPr lang="en-IN"/>
          </a:p>
        </p:txBody>
      </p:sp>
    </p:spTree>
    <p:extLst>
      <p:ext uri="{BB962C8B-B14F-4D97-AF65-F5344CB8AC3E}">
        <p14:creationId xmlns:p14="http://schemas.microsoft.com/office/powerpoint/2010/main" val="3501277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117277"/>
            <a:ext cx="11084653" cy="5303631"/>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Praxis and Technique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utilize the techniques, skills and modern tools necessary for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professional and ethical responsibility.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appropriately apply laws, codes, regulations, architectural and interiors standards that protect the health and safety of the public.</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fontAlgn="base">
              <a:lnSpc>
                <a:spcPct val="107000"/>
              </a:lnSpc>
              <a:spcBef>
                <a:spcPts val="200"/>
              </a:spcBef>
            </a:pPr>
            <a:endPar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endParaRPr>
          </a:p>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Critical Thinking</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recognize, describe, predict, and analyze systems </a:t>
            </a:r>
            <a:r>
              <a:rPr lang="en-IN" sz="2000" dirty="0" err="1">
                <a:solidFill>
                  <a:srgbClr val="000000"/>
                </a:solidFill>
                <a:effectLst/>
                <a:latin typeface="Georgia Pro" panose="02040502050405020303" pitchFamily="18" charset="0"/>
                <a:ea typeface="Calibri" panose="020F0502020204030204" pitchFamily="34" charset="0"/>
                <a:cs typeface="Helvetica" panose="020B0604020202020204" pitchFamily="34" charset="0"/>
              </a:rPr>
              <a:t>behavior</a:t>
            </a: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evaluate evidence to determine and implement best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examine technical literature, resolve ambiguity and develop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synthesize knowledge and use insight and creativity to better understand and improve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0F92427-13F3-49B3-8286-09832A316243}"/>
              </a:ext>
            </a:extLst>
          </p:cNvPr>
          <p:cNvSpPr>
            <a:spLocks noGrp="1"/>
          </p:cNvSpPr>
          <p:nvPr>
            <p:ph type="dt" sz="half" idx="10"/>
          </p:nvPr>
        </p:nvSpPr>
        <p:spPr/>
        <p:txBody>
          <a:bodyPr/>
          <a:lstStyle/>
          <a:p>
            <a:fld id="{E05F84B9-5628-41DD-B5E9-B2932C0A00FD}" type="datetime3">
              <a:rPr lang="en-US" smtClean="0"/>
              <a:t>24 February 2022</a:t>
            </a:fld>
            <a:endParaRPr lang="en-IN" dirty="0"/>
          </a:p>
        </p:txBody>
      </p:sp>
      <p:sp>
        <p:nvSpPr>
          <p:cNvPr id="3" name="Footer Placeholder 2">
            <a:extLst>
              <a:ext uri="{FF2B5EF4-FFF2-40B4-BE49-F238E27FC236}">
                <a16:creationId xmlns:a16="http://schemas.microsoft.com/office/drawing/2014/main" id="{3878F833-4416-4730-8E5D-A798097C84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B60868B-7905-4025-8CFD-09F3F11200E1}"/>
              </a:ext>
            </a:extLst>
          </p:cNvPr>
          <p:cNvSpPr>
            <a:spLocks noGrp="1"/>
          </p:cNvSpPr>
          <p:nvPr>
            <p:ph type="sldNum" sz="quarter" idx="12"/>
          </p:nvPr>
        </p:nvSpPr>
        <p:spPr/>
        <p:txBody>
          <a:bodyPr/>
          <a:lstStyle/>
          <a:p>
            <a:fld id="{AC787BF1-2FA1-4124-8805-2BBA98F4F809}" type="slidenum">
              <a:rPr lang="en-IN" smtClean="0"/>
              <a:t>93</a:t>
            </a:fld>
            <a:endParaRPr lang="en-IN"/>
          </a:p>
        </p:txBody>
      </p:sp>
    </p:spTree>
    <p:extLst>
      <p:ext uri="{BB962C8B-B14F-4D97-AF65-F5344CB8AC3E}">
        <p14:creationId xmlns:p14="http://schemas.microsoft.com/office/powerpoint/2010/main" val="2716463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604007" y="1117277"/>
            <a:ext cx="10888910" cy="4615238"/>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Research and Communication</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retrieve, analyze, and interpret the professional and lay literature providing information to both professionals and the public.</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propose original research: outlining a plan, assembling the necessary protocol, and performing the original research.</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design and conduct experiments, and analyze and interpret data.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write clear and concise technical reports and research articles.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communicate effectively through written reports, oral presentations, and discussion.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guide, mentor and support peers to achieve excellence in practice of the discipline.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work in multi-disciplinary teams and provide leadership on materials-related problems that arise in multi-disciplinary work.</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87C88AC-88C3-476E-90E0-4ABBCE6870F5}"/>
              </a:ext>
            </a:extLst>
          </p:cNvPr>
          <p:cNvSpPr>
            <a:spLocks noGrp="1"/>
          </p:cNvSpPr>
          <p:nvPr>
            <p:ph type="dt" sz="half" idx="10"/>
          </p:nvPr>
        </p:nvSpPr>
        <p:spPr/>
        <p:txBody>
          <a:bodyPr/>
          <a:lstStyle/>
          <a:p>
            <a:fld id="{EFCC0B1B-DE43-4914-A283-03DE9461C6F5}" type="datetime3">
              <a:rPr lang="en-US" smtClean="0"/>
              <a:t>24 February 2022</a:t>
            </a:fld>
            <a:endParaRPr lang="en-IN" dirty="0"/>
          </a:p>
        </p:txBody>
      </p:sp>
      <p:sp>
        <p:nvSpPr>
          <p:cNvPr id="3" name="Footer Placeholder 2">
            <a:extLst>
              <a:ext uri="{FF2B5EF4-FFF2-40B4-BE49-F238E27FC236}">
                <a16:creationId xmlns:a16="http://schemas.microsoft.com/office/drawing/2014/main" id="{BB427E6A-587F-4EA5-878F-84C0DB7F7B1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D38D2BC-73A4-432C-B189-8F3FF259694F}"/>
              </a:ext>
            </a:extLst>
          </p:cNvPr>
          <p:cNvSpPr>
            <a:spLocks noGrp="1"/>
          </p:cNvSpPr>
          <p:nvPr>
            <p:ph type="sldNum" sz="quarter" idx="12"/>
          </p:nvPr>
        </p:nvSpPr>
        <p:spPr/>
        <p:txBody>
          <a:bodyPr/>
          <a:lstStyle/>
          <a:p>
            <a:fld id="{AC787BF1-2FA1-4124-8805-2BBA98F4F809}" type="slidenum">
              <a:rPr lang="en-IN" smtClean="0"/>
              <a:t>94</a:t>
            </a:fld>
            <a:endParaRPr lang="en-IN"/>
          </a:p>
        </p:txBody>
      </p:sp>
    </p:spTree>
    <p:extLst>
      <p:ext uri="{BB962C8B-B14F-4D97-AF65-F5344CB8AC3E}">
        <p14:creationId xmlns:p14="http://schemas.microsoft.com/office/powerpoint/2010/main" val="10840852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604007" y="1117277"/>
            <a:ext cx="10888910" cy="5170646"/>
          </a:xfrm>
          <a:prstGeom prst="rect">
            <a:avLst/>
          </a:prstGeom>
          <a:noFill/>
        </p:spPr>
        <p:txBody>
          <a:bodyPr wrap="square">
            <a:spAutoFit/>
          </a:bodyPr>
          <a:lstStyle/>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Program Outcomes (POs) are clear, concise statements that describe how students can demonstrate their mastery of program goals (Allen, M., 2008). </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These statements identify the knowledge, skills, or attitudes that students will be able to demonstrate, represent, or produce upon successful completion of the program.</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POs are to be in line with the graduate attributes as specified in the Washington Accord. </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POs are to be specific, measurable, and achievable.</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NBA has defined 12 POs and you need not define those POs by yourself, and it is common for all the institutions in India.</a:t>
            </a:r>
            <a:endParaRPr lang="en-IN" sz="2000" dirty="0">
              <a:solidFill>
                <a:srgbClr val="1D1D1D"/>
              </a:solidFill>
              <a:latin typeface="Georgia Pro" panose="02040502050405020303" pitchFamily="18" charset="0"/>
              <a:ea typeface="Times New Roman" panose="02020603050405020304" pitchFamily="18" charset="0"/>
            </a:endParaRPr>
          </a:p>
          <a:p>
            <a:pPr algn="just">
              <a:spcBef>
                <a:spcPts val="1800"/>
              </a:spcBef>
            </a:pPr>
            <a:r>
              <a:rPr lang="en-US" sz="2000" dirty="0">
                <a:effectLst/>
                <a:latin typeface="Georgia Pro" panose="02040502050405020303" pitchFamily="18" charset="0"/>
                <a:ea typeface="Calibri" panose="020F0502020204030204" pitchFamily="34" charset="0"/>
                <a:cs typeface="Times New Roman" panose="02020603050405020304" pitchFamily="18" charset="0"/>
              </a:rPr>
              <a:t>As per Washington Accord: POs are statements that describe what the students graduating from engineering programs should be able to do at the time of graduation.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In the syllabus book given to students, there should be clear mention of course objectives and course outcomes along with CO-PO course articulation matrix for all the courses.</a:t>
            </a:r>
            <a:endParaRPr lang="en-IN" sz="2000" dirty="0">
              <a:effectLst/>
              <a:latin typeface="Georgia Pro" panose="02040502050405020303"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726D7B3C-B183-4CA1-85F1-5034DBA25264}"/>
              </a:ext>
            </a:extLst>
          </p:cNvPr>
          <p:cNvSpPr>
            <a:spLocks noGrp="1"/>
          </p:cNvSpPr>
          <p:nvPr>
            <p:ph type="dt" sz="half" idx="10"/>
          </p:nvPr>
        </p:nvSpPr>
        <p:spPr/>
        <p:txBody>
          <a:bodyPr/>
          <a:lstStyle/>
          <a:p>
            <a:fld id="{3615BDAA-403C-4C0E-A1A2-A53F77491937}" type="datetime3">
              <a:rPr lang="en-US" smtClean="0"/>
              <a:t>24 February 2022</a:t>
            </a:fld>
            <a:endParaRPr lang="en-IN" dirty="0"/>
          </a:p>
        </p:txBody>
      </p:sp>
      <p:sp>
        <p:nvSpPr>
          <p:cNvPr id="3" name="Footer Placeholder 2">
            <a:extLst>
              <a:ext uri="{FF2B5EF4-FFF2-40B4-BE49-F238E27FC236}">
                <a16:creationId xmlns:a16="http://schemas.microsoft.com/office/drawing/2014/main" id="{4DFF9513-C778-422A-8DBD-057D15B5868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9B546E-4DBB-4038-8A70-CAB01586E8DA}"/>
              </a:ext>
            </a:extLst>
          </p:cNvPr>
          <p:cNvSpPr>
            <a:spLocks noGrp="1"/>
          </p:cNvSpPr>
          <p:nvPr>
            <p:ph type="sldNum" sz="quarter" idx="12"/>
          </p:nvPr>
        </p:nvSpPr>
        <p:spPr/>
        <p:txBody>
          <a:bodyPr/>
          <a:lstStyle/>
          <a:p>
            <a:fld id="{AC787BF1-2FA1-4124-8805-2BBA98F4F809}" type="slidenum">
              <a:rPr lang="en-IN" smtClean="0"/>
              <a:t>95</a:t>
            </a:fld>
            <a:endParaRPr lang="en-IN"/>
          </a:p>
        </p:txBody>
      </p:sp>
    </p:spTree>
    <p:extLst>
      <p:ext uri="{BB962C8B-B14F-4D97-AF65-F5344CB8AC3E}">
        <p14:creationId xmlns:p14="http://schemas.microsoft.com/office/powerpoint/2010/main" val="13382146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C85BF55-E1A4-417B-9EB9-787A43E34257}"/>
              </a:ext>
            </a:extLst>
          </p:cNvPr>
          <p:cNvPicPr>
            <a:picLocks noChangeAspect="1"/>
          </p:cNvPicPr>
          <p:nvPr/>
        </p:nvPicPr>
        <p:blipFill>
          <a:blip r:embed="rId2"/>
          <a:stretch>
            <a:fillRect/>
          </a:stretch>
        </p:blipFill>
        <p:spPr>
          <a:xfrm>
            <a:off x="802433" y="1184988"/>
            <a:ext cx="10422294" cy="5010539"/>
          </a:xfrm>
          <a:prstGeom prst="rect">
            <a:avLst/>
          </a:prstGeom>
        </p:spPr>
      </p:pic>
      <p:sp>
        <p:nvSpPr>
          <p:cNvPr id="2" name="Date Placeholder 1">
            <a:extLst>
              <a:ext uri="{FF2B5EF4-FFF2-40B4-BE49-F238E27FC236}">
                <a16:creationId xmlns:a16="http://schemas.microsoft.com/office/drawing/2014/main" id="{39DF3831-1B4D-4FBD-8C21-BE82E4C8F23D}"/>
              </a:ext>
            </a:extLst>
          </p:cNvPr>
          <p:cNvSpPr>
            <a:spLocks noGrp="1"/>
          </p:cNvSpPr>
          <p:nvPr>
            <p:ph type="dt" sz="half" idx="10"/>
          </p:nvPr>
        </p:nvSpPr>
        <p:spPr/>
        <p:txBody>
          <a:bodyPr/>
          <a:lstStyle/>
          <a:p>
            <a:fld id="{76B27C7A-AE9A-476E-BD87-6B7AE1D56E47}" type="datetime3">
              <a:rPr lang="en-US" smtClean="0"/>
              <a:t>24 February 2022</a:t>
            </a:fld>
            <a:endParaRPr lang="en-IN" dirty="0"/>
          </a:p>
        </p:txBody>
      </p:sp>
      <p:sp>
        <p:nvSpPr>
          <p:cNvPr id="3" name="Footer Placeholder 2">
            <a:extLst>
              <a:ext uri="{FF2B5EF4-FFF2-40B4-BE49-F238E27FC236}">
                <a16:creationId xmlns:a16="http://schemas.microsoft.com/office/drawing/2014/main" id="{F6CA02AE-E9DC-473F-943B-4C5FFDD3915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1BA957B8-484E-4420-9242-F6A1B22794FE}"/>
              </a:ext>
            </a:extLst>
          </p:cNvPr>
          <p:cNvSpPr>
            <a:spLocks noGrp="1"/>
          </p:cNvSpPr>
          <p:nvPr>
            <p:ph type="sldNum" sz="quarter" idx="12"/>
          </p:nvPr>
        </p:nvSpPr>
        <p:spPr/>
        <p:txBody>
          <a:bodyPr/>
          <a:lstStyle/>
          <a:p>
            <a:fld id="{AC787BF1-2FA1-4124-8805-2BBA98F4F809}" type="slidenum">
              <a:rPr lang="en-IN" smtClean="0"/>
              <a:t>96</a:t>
            </a:fld>
            <a:endParaRPr lang="en-IN"/>
          </a:p>
        </p:txBody>
      </p:sp>
    </p:spTree>
    <p:extLst>
      <p:ext uri="{BB962C8B-B14F-4D97-AF65-F5344CB8AC3E}">
        <p14:creationId xmlns:p14="http://schemas.microsoft.com/office/powerpoint/2010/main" val="1035812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80B8616-E7F1-4E69-A891-F433E04926F5}"/>
              </a:ext>
            </a:extLst>
          </p:cNvPr>
          <p:cNvPicPr>
            <a:picLocks noChangeAspect="1"/>
          </p:cNvPicPr>
          <p:nvPr/>
        </p:nvPicPr>
        <p:blipFill>
          <a:blip r:embed="rId2"/>
          <a:stretch>
            <a:fillRect/>
          </a:stretch>
        </p:blipFill>
        <p:spPr>
          <a:xfrm>
            <a:off x="690465" y="1119673"/>
            <a:ext cx="10705615" cy="5131838"/>
          </a:xfrm>
          <a:prstGeom prst="rect">
            <a:avLst/>
          </a:prstGeom>
        </p:spPr>
      </p:pic>
      <p:sp>
        <p:nvSpPr>
          <p:cNvPr id="2" name="Date Placeholder 1">
            <a:extLst>
              <a:ext uri="{FF2B5EF4-FFF2-40B4-BE49-F238E27FC236}">
                <a16:creationId xmlns:a16="http://schemas.microsoft.com/office/drawing/2014/main" id="{F3D7332B-4E03-4FEF-89A6-0D5E52216CF4}"/>
              </a:ext>
            </a:extLst>
          </p:cNvPr>
          <p:cNvSpPr>
            <a:spLocks noGrp="1"/>
          </p:cNvSpPr>
          <p:nvPr>
            <p:ph type="dt" sz="half" idx="10"/>
          </p:nvPr>
        </p:nvSpPr>
        <p:spPr/>
        <p:txBody>
          <a:bodyPr/>
          <a:lstStyle/>
          <a:p>
            <a:fld id="{9ED78247-06CB-478A-93D2-6BCC27BCBC54}" type="datetime3">
              <a:rPr lang="en-US" smtClean="0"/>
              <a:t>24 February 2022</a:t>
            </a:fld>
            <a:endParaRPr lang="en-IN" dirty="0"/>
          </a:p>
        </p:txBody>
      </p:sp>
      <p:sp>
        <p:nvSpPr>
          <p:cNvPr id="4" name="Footer Placeholder 3">
            <a:extLst>
              <a:ext uri="{FF2B5EF4-FFF2-40B4-BE49-F238E27FC236}">
                <a16:creationId xmlns:a16="http://schemas.microsoft.com/office/drawing/2014/main" id="{FDC462A9-2B3E-4150-B9A4-87C7CD3BE79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0D2D209-C778-40F1-9B5F-1EBBAAA10E4A}"/>
              </a:ext>
            </a:extLst>
          </p:cNvPr>
          <p:cNvSpPr>
            <a:spLocks noGrp="1"/>
          </p:cNvSpPr>
          <p:nvPr>
            <p:ph type="sldNum" sz="quarter" idx="12"/>
          </p:nvPr>
        </p:nvSpPr>
        <p:spPr/>
        <p:txBody>
          <a:bodyPr/>
          <a:lstStyle/>
          <a:p>
            <a:fld id="{AC787BF1-2FA1-4124-8805-2BBA98F4F809}" type="slidenum">
              <a:rPr lang="en-IN" smtClean="0"/>
              <a:t>97</a:t>
            </a:fld>
            <a:endParaRPr lang="en-IN"/>
          </a:p>
        </p:txBody>
      </p:sp>
    </p:spTree>
    <p:extLst>
      <p:ext uri="{BB962C8B-B14F-4D97-AF65-F5344CB8AC3E}">
        <p14:creationId xmlns:p14="http://schemas.microsoft.com/office/powerpoint/2010/main" val="1829673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577111A-7600-48EC-A4F5-AC805B155935}"/>
              </a:ext>
            </a:extLst>
          </p:cNvPr>
          <p:cNvPicPr>
            <a:picLocks noChangeAspect="1"/>
          </p:cNvPicPr>
          <p:nvPr/>
        </p:nvPicPr>
        <p:blipFill>
          <a:blip r:embed="rId2"/>
          <a:stretch>
            <a:fillRect/>
          </a:stretch>
        </p:blipFill>
        <p:spPr>
          <a:xfrm>
            <a:off x="662474" y="1045030"/>
            <a:ext cx="10733606" cy="5122505"/>
          </a:xfrm>
          <a:prstGeom prst="rect">
            <a:avLst/>
          </a:prstGeom>
        </p:spPr>
      </p:pic>
      <p:sp>
        <p:nvSpPr>
          <p:cNvPr id="2" name="Date Placeholder 1">
            <a:extLst>
              <a:ext uri="{FF2B5EF4-FFF2-40B4-BE49-F238E27FC236}">
                <a16:creationId xmlns:a16="http://schemas.microsoft.com/office/drawing/2014/main" id="{782A238D-DF5E-437E-86BC-CC080FC24905}"/>
              </a:ext>
            </a:extLst>
          </p:cNvPr>
          <p:cNvSpPr>
            <a:spLocks noGrp="1"/>
          </p:cNvSpPr>
          <p:nvPr>
            <p:ph type="dt" sz="half" idx="10"/>
          </p:nvPr>
        </p:nvSpPr>
        <p:spPr/>
        <p:txBody>
          <a:bodyPr/>
          <a:lstStyle/>
          <a:p>
            <a:fld id="{1C8C8AAF-1EBC-4EB4-BEF8-9200A31BDA17}" type="datetime3">
              <a:rPr lang="en-US" smtClean="0"/>
              <a:t>24 February 2022</a:t>
            </a:fld>
            <a:endParaRPr lang="en-IN" dirty="0"/>
          </a:p>
        </p:txBody>
      </p:sp>
      <p:sp>
        <p:nvSpPr>
          <p:cNvPr id="3" name="Footer Placeholder 2">
            <a:extLst>
              <a:ext uri="{FF2B5EF4-FFF2-40B4-BE49-F238E27FC236}">
                <a16:creationId xmlns:a16="http://schemas.microsoft.com/office/drawing/2014/main" id="{E86A307F-7501-47B4-8B4E-8E7E0FE96E9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074C7C9-9792-4A68-9799-E02917809EF4}"/>
              </a:ext>
            </a:extLst>
          </p:cNvPr>
          <p:cNvSpPr>
            <a:spLocks noGrp="1"/>
          </p:cNvSpPr>
          <p:nvPr>
            <p:ph type="sldNum" sz="quarter" idx="12"/>
          </p:nvPr>
        </p:nvSpPr>
        <p:spPr/>
        <p:txBody>
          <a:bodyPr/>
          <a:lstStyle/>
          <a:p>
            <a:fld id="{AC787BF1-2FA1-4124-8805-2BBA98F4F809}" type="slidenum">
              <a:rPr lang="en-IN" smtClean="0"/>
              <a:t>98</a:t>
            </a:fld>
            <a:endParaRPr lang="en-IN"/>
          </a:p>
        </p:txBody>
      </p:sp>
    </p:spTree>
    <p:extLst>
      <p:ext uri="{BB962C8B-B14F-4D97-AF65-F5344CB8AC3E}">
        <p14:creationId xmlns:p14="http://schemas.microsoft.com/office/powerpoint/2010/main" val="2098035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8133A47-AD4B-4092-B486-E087E2B8317D}"/>
              </a:ext>
            </a:extLst>
          </p:cNvPr>
          <p:cNvPicPr>
            <a:picLocks noChangeAspect="1"/>
          </p:cNvPicPr>
          <p:nvPr/>
        </p:nvPicPr>
        <p:blipFill>
          <a:blip r:embed="rId2"/>
          <a:stretch>
            <a:fillRect/>
          </a:stretch>
        </p:blipFill>
        <p:spPr>
          <a:xfrm>
            <a:off x="653143" y="1129004"/>
            <a:ext cx="10742937" cy="5103846"/>
          </a:xfrm>
          <a:prstGeom prst="rect">
            <a:avLst/>
          </a:prstGeom>
        </p:spPr>
      </p:pic>
      <p:sp>
        <p:nvSpPr>
          <p:cNvPr id="2" name="Date Placeholder 1">
            <a:extLst>
              <a:ext uri="{FF2B5EF4-FFF2-40B4-BE49-F238E27FC236}">
                <a16:creationId xmlns:a16="http://schemas.microsoft.com/office/drawing/2014/main" id="{1638A464-5310-43E8-992E-0485850F7BF2}"/>
              </a:ext>
            </a:extLst>
          </p:cNvPr>
          <p:cNvSpPr>
            <a:spLocks noGrp="1"/>
          </p:cNvSpPr>
          <p:nvPr>
            <p:ph type="dt" sz="half" idx="10"/>
          </p:nvPr>
        </p:nvSpPr>
        <p:spPr/>
        <p:txBody>
          <a:bodyPr/>
          <a:lstStyle/>
          <a:p>
            <a:fld id="{37102E1F-C036-492F-99CC-167BD8E53D9C}" type="datetime3">
              <a:rPr lang="en-US" smtClean="0"/>
              <a:t>24 February 2022</a:t>
            </a:fld>
            <a:endParaRPr lang="en-IN" dirty="0"/>
          </a:p>
        </p:txBody>
      </p:sp>
      <p:sp>
        <p:nvSpPr>
          <p:cNvPr id="3" name="Footer Placeholder 2">
            <a:extLst>
              <a:ext uri="{FF2B5EF4-FFF2-40B4-BE49-F238E27FC236}">
                <a16:creationId xmlns:a16="http://schemas.microsoft.com/office/drawing/2014/main" id="{7130DC59-FD5D-4B44-A1E5-38095980084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5A6685D0-4990-4BDE-96D6-97C64BAE5DFD}"/>
              </a:ext>
            </a:extLst>
          </p:cNvPr>
          <p:cNvSpPr>
            <a:spLocks noGrp="1"/>
          </p:cNvSpPr>
          <p:nvPr>
            <p:ph type="sldNum" sz="quarter" idx="12"/>
          </p:nvPr>
        </p:nvSpPr>
        <p:spPr/>
        <p:txBody>
          <a:bodyPr/>
          <a:lstStyle/>
          <a:p>
            <a:fld id="{AC787BF1-2FA1-4124-8805-2BBA98F4F809}" type="slidenum">
              <a:rPr lang="en-IN" smtClean="0"/>
              <a:t>99</a:t>
            </a:fld>
            <a:endParaRPr lang="en-IN"/>
          </a:p>
        </p:txBody>
      </p:sp>
    </p:spTree>
    <p:extLst>
      <p:ext uri="{BB962C8B-B14F-4D97-AF65-F5344CB8AC3E}">
        <p14:creationId xmlns:p14="http://schemas.microsoft.com/office/powerpoint/2010/main" val="2695641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17331</Words>
  <Application>Microsoft Office PowerPoint</Application>
  <PresentationFormat>Widescreen</PresentationFormat>
  <Paragraphs>2317</Paragraphs>
  <Slides>158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158</vt:i4>
      </vt:variant>
    </vt:vector>
  </HeadingPairs>
  <TitlesOfParts>
    <vt:vector size="173" baseType="lpstr">
      <vt:lpstr>Arial</vt:lpstr>
      <vt:lpstr>Bookman Old Style</vt:lpstr>
      <vt:lpstr>Calibri</vt:lpstr>
      <vt:lpstr>Calibri Light</vt:lpstr>
      <vt:lpstr>Georgia</vt:lpstr>
      <vt:lpstr>Georgia Pro</vt:lpstr>
      <vt:lpstr>Helvetica</vt:lpstr>
      <vt:lpstr>Segoe UI</vt:lpstr>
      <vt:lpstr>Symbol</vt:lpstr>
      <vt:lpstr>Times New Roman</vt:lpstr>
      <vt:lpstr>TimesNewRomanPS-BoldMT</vt:lpstr>
      <vt:lpstr>TimesNewRomanPSMT</vt:lpstr>
      <vt:lpstr>Verdana</vt:lpstr>
      <vt:lpstr>Wingdings</vt:lpstr>
      <vt:lpstr>Office Theme</vt:lpstr>
      <vt:lpstr>PEO, PO, PSO,CO &amp; Their Mapping for Out Come Based Education &amp; Attainment Calculation</vt:lpstr>
      <vt:lpstr>WHAT IS OUTCOME BASED EDUCATION?</vt:lpstr>
      <vt:lpstr>WHY OBE?</vt:lpstr>
      <vt:lpstr>ADVANTAGES OF OBE</vt:lpstr>
      <vt:lpstr>BENEFITS OF OBE FOR FACULTY MEMBERS</vt:lpstr>
      <vt:lpstr>WHEN THE STUDENT WILL LEARN WELL?</vt:lpstr>
      <vt:lpstr>GOALS, OBJECTIVES &amp; OUTCOMES</vt:lpstr>
      <vt:lpstr>GOALS, OBJECTIVES &amp; OUTCOMES</vt:lpstr>
      <vt:lpstr>GOALS, OBJECTIVES &amp; OUTCOMES</vt:lpstr>
      <vt:lpstr>GOALS, OBJECTIVES &amp; OUTCOMES</vt:lpstr>
      <vt:lpstr>GOALS, OBJECTIVES &amp; OUTCOMES</vt:lpstr>
      <vt:lpstr>DIFFERENCE BETWEEN OBJECTIVES &amp; OUTCOMES</vt:lpstr>
      <vt:lpstr>WHY WE WANT TO WRITE OUTCOMES?</vt:lpstr>
      <vt:lpstr>ELEMENTS OF EFFECTIVE OUTCOMES</vt:lpstr>
      <vt:lpstr>ELEMENTS OF EFFECTIVE OUTCOMES</vt:lpstr>
      <vt:lpstr>ELEMENTS OF EFFECTIVE OUTCOMES</vt:lpstr>
      <vt:lpstr>ELEMENTS OF EFFECTIVE OUTCOMES</vt:lpstr>
      <vt:lpstr>LEVELS OF OUTCOMES</vt:lpstr>
      <vt:lpstr>LEVELS OF OUTCOMES</vt:lpstr>
      <vt:lpstr>LEVELS OF OUTCOMES</vt:lpstr>
      <vt:lpstr>LEVELS OF OUTCOMES</vt:lpstr>
      <vt:lpstr>OBE FRAMEWORK</vt:lpstr>
      <vt:lpstr>LEARNING TAXONOMIES: Bloom Taxonomy</vt:lpstr>
      <vt:lpstr>Bloom Taxonomy: DOMAINS OF LEARNING</vt:lpstr>
      <vt:lpstr>Bloom Taxonomy: DOMAINS OF LEARNING</vt:lpstr>
      <vt:lpstr>Bloom Taxonomy: DOMAINS OF LEARNING</vt:lpstr>
      <vt:lpstr>Bloom Taxonomy: DOMAINS OF LEARNING</vt:lpstr>
      <vt:lpstr>LEARNING TAXONOMIES: Bloom’s Taxonomy</vt:lpstr>
      <vt:lpstr>LEARNING TAXONOMIES: Bloom’s Taxonomy</vt:lpstr>
      <vt:lpstr>LEARNING TAXONOMIES: Bloom’s Taxonomy</vt:lpstr>
      <vt:lpstr>LEARNING TAXONOMIES: Bloom’s Taxonomy</vt:lpstr>
      <vt:lpstr>LEARNING TAXONOMIES: Revised Bloom’s Taxonomy</vt:lpstr>
      <vt:lpstr>LEARNING TAXONOMIES: Revised Bloom’s Taxonomy</vt:lpstr>
      <vt:lpstr>LEARNING TAXONOMIES: Revised Bloom’s Taxonomy</vt:lpstr>
      <vt:lpstr>PowerPoint Presentation</vt:lpstr>
      <vt:lpstr>LEARNING TAXONOMIES: Revised Bloom’s Taxonomy Cognitive Domain</vt:lpstr>
      <vt:lpstr>LEARNING TAXONOMIES: Revised Bloom’s Taxonomy Cognitive Domain</vt:lpstr>
      <vt:lpstr>LEARNING TAXONOMIES: Revised Bloom’s Taxonomy Cognitive Domain</vt:lpstr>
      <vt:lpstr>LEARNING TAXONOMIES: Revised Bloom’s Taxonomy Affective Domain</vt:lpstr>
      <vt:lpstr>LEARNING TAXONOMIES: Revised Bloom’s Taxonomy Affective Domain</vt:lpstr>
      <vt:lpstr>LEARNING TAXONOMIES: Revised Bloom’s Taxonomy Psychomotor Domain</vt:lpstr>
      <vt:lpstr>LEARNING TAXONOMIES: Revised Bloom’s Taxonomy Psychomotor Domain</vt:lpstr>
      <vt:lpstr>Revised Bloom’s Taxonomy: Remembering</vt:lpstr>
      <vt:lpstr>Revised Bloom’s Taxonomy: Understanding</vt:lpstr>
      <vt:lpstr>Revised Bloom’s Taxonomy: Understanding</vt:lpstr>
      <vt:lpstr>Revised Bloom’s Taxonomy: Understanding</vt:lpstr>
      <vt:lpstr>Revised Bloom’s Taxonomy: Applying</vt:lpstr>
      <vt:lpstr>Revised Bloom’s Taxonomy: Analysing</vt:lpstr>
      <vt:lpstr>Revised Bloom’s Taxonomy: Evaluating</vt:lpstr>
      <vt:lpstr>Revised Bloom’s Taxonomy: Creating</vt:lpstr>
      <vt:lpstr>Revised Bloom’s Taxonomy: Creating</vt:lpstr>
      <vt:lpstr>Revised Bloom’s Taxonomy: Action Verbs with activities</vt:lpstr>
      <vt:lpstr>Revised Bloom’s Digital: Activities with Digital Tools</vt:lpstr>
      <vt:lpstr>Revised Bloom’s Taxonomy: Action Verbs with Online Activities</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SARADINDU PANDA</dc:creator>
  <cp:lastModifiedBy>Dr. SARADINDU PANDA</cp:lastModifiedBy>
  <cp:revision>27</cp:revision>
  <cp:lastPrinted>2021-05-31T14:13:23Z</cp:lastPrinted>
  <dcterms:created xsi:type="dcterms:W3CDTF">2021-05-30T05:11:25Z</dcterms:created>
  <dcterms:modified xsi:type="dcterms:W3CDTF">2022-02-24T09:39:03Z</dcterms:modified>
</cp:coreProperties>
</file>